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3.jpg" ContentType="image/gif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88" r:id="rId3"/>
    <p:sldId id="700" r:id="rId4"/>
    <p:sldId id="337" r:id="rId5"/>
    <p:sldId id="803" r:id="rId6"/>
    <p:sldId id="832" r:id="rId7"/>
    <p:sldId id="317" r:id="rId8"/>
    <p:sldId id="349" r:id="rId9"/>
    <p:sldId id="585" r:id="rId10"/>
    <p:sldId id="873" r:id="rId11"/>
    <p:sldId id="884" r:id="rId12"/>
    <p:sldId id="422" r:id="rId13"/>
    <p:sldId id="476" r:id="rId14"/>
    <p:sldId id="564" r:id="rId15"/>
    <p:sldId id="565" r:id="rId16"/>
    <p:sldId id="566" r:id="rId17"/>
    <p:sldId id="567" r:id="rId18"/>
    <p:sldId id="313" r:id="rId19"/>
    <p:sldId id="644" r:id="rId20"/>
    <p:sldId id="359" r:id="rId21"/>
    <p:sldId id="974" r:id="rId22"/>
    <p:sldId id="509" r:id="rId23"/>
    <p:sldId id="470" r:id="rId24"/>
    <p:sldId id="514" r:id="rId25"/>
    <p:sldId id="474" r:id="rId26"/>
    <p:sldId id="530" r:id="rId27"/>
    <p:sldId id="531" r:id="rId28"/>
    <p:sldId id="532" r:id="rId29"/>
    <p:sldId id="508" r:id="rId30"/>
    <p:sldId id="497" r:id="rId31"/>
    <p:sldId id="499" r:id="rId32"/>
    <p:sldId id="9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957A3"/>
    <a:srgbClr val="1AA4AD"/>
    <a:srgbClr val="7657E9"/>
    <a:srgbClr val="5A67E6"/>
    <a:srgbClr val="8C84DC"/>
    <a:srgbClr val="6484DC"/>
    <a:srgbClr val="4D84DC"/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02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25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30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93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788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1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20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32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9433D-113E-44C6-9577-97A238444922}" type="slidenum">
              <a:rPr lang="de-DE"/>
              <a:pPr/>
              <a:t>23</a:t>
            </a:fld>
            <a:endParaRPr lang="de-DE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89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413" y="1338263"/>
            <a:ext cx="6424612" cy="3614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25927-BB9A-4002-8246-FE8A4333C5B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39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413" y="1338263"/>
            <a:ext cx="6424612" cy="3614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25927-BB9A-4002-8246-FE8A4333C5B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7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2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5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48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6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8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8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086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4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5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3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8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b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364" y="6409358"/>
            <a:ext cx="712304" cy="365125"/>
          </a:xfrm>
        </p:spPr>
        <p:txBody>
          <a:bodyPr/>
          <a:lstStyle/>
          <a:p>
            <a:fld id="{A4A1916C-D2C9-415B-B273-81792AF0231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AutoShape 6" descr="data:image/jpeg;base64,/9j/4AAQSkZJRgABAQAAAQABAAD/2wCEAAkGBxMHBhIUBwgUExMXGB8aFxgYGBweHBsbIB0iHB4bISIiHignHyElICEeITIhJykvLi4xIB8zPjgsNyktLisBCgoKBQUFDgUFDisZExkrKysrKysrKysrKysrKysrKysrKysrKysrKysrKysrKysrKysrKysrKysrKysrKysrK//AABEIALEBHQMBIgACEQEDEQH/xAAbAAEBAQEBAQEBAAAAAAAAAAAABwYFBAIBA//EAEoQAAEDAgQCBAsDCgQEBwAAAAEAAgMEEQUGEiEHMRMiQVEUFTI3VmFxdJOy0jNzgSM1NkJSYpGhscE0cnXRg6LC8AgWJENTgpL/xAAUAQEAAAAAAAAAAAAAAAAAAAAA/8QAFBEBAAAAAAAAAAAAAAAAAAAAAP/aAAwDAQACEQMRAD8AuKIiAiIgIiICIiAiIgIiICIiAiIgIiICIiAiIgIiICIiAiIgIiICIiAiIgIiICIiDmw43DNj0lIxx6ZkYkcLbaXGw3/suksLhvnjrPc4vmK3SAiIgIiICIiAiIgIiICIiAiIgIiICL8JsNyuPiGa6HDXWrscpo3fsmVmr+F7oOyiyTuJmEtO+YIv+b6V9RcSMKldZuYYfxJH9QEGrRc2gzBSYl+b8Xp5f8krHf0K6SAiIgIiICIiAiIgIiICIiDC4b546z3OL5it0sLhvnjrPc4vmK3SAiIgIiICIiAiIgIiICIiAiLA554jtwaq8Ey9TGrr3bCNoLmsP79u0c9I7OZCDW45jlPgFCZcYrGxRjtdzPqAG7j6gCVPHcQcQzZIWcP8BPR3saqfZg7CQOW3Pm4/urn8OsptzzCMSznVvqnl7gyF20TNLrchzG3kiw77qwxRNhjDYWBrQLAAWAHcAgmTOGFVjT9WdM3TzX/9qLqRj+x/Bo/FdvDeFOE4f5OCtkPfI5z7/gTb+AW1RBw4sm4fE20eAUwH3TP9l8z5Lw6cflcv0x/4Tf8AZd5EGHxDhLhNa64wnond8b3tt7BfT/Jch/DWtwU6sn5znjA5RT9dnf7B/wDkqnogjGGcVq7CKmePNOC9OynkMc09OD1SO0i1je37v9lTMs5so80U+rBa9slvKbye32tO49vJZThkNWa8eDhceFn/AKl/TNPCunxCq8Iy5MaCsabtfFswu9bRyvvu23M3BQUJFL8vcQZ8DxRtDxGgEMp2jqRtFKOVyeQ/zCw7w1U9p1Nu03CD9REQEREBERBiMXzLX0tfNHS4DK8NMgjkERLTszozfXuLmTVt2D8ds3yd1IsyYF0ud5ZYctHS57dcr2R1IlsBe0Zs6Ow7Wu37lXRy2CDDYb546z3OL5it0sLhvnjrPc4vmK3SAubjmOQ4FA1+IGTS46RojfIb2vyY0ke1dJZDiXUilweMilrJXa7NbSvkYb6TvIWAkMHsO9tkHZwLMUGPF/i4ydS2rXFJH5V7W1tbfkeXJdZYLhXG8R1Dqyvq5Hu0EsnZM1kY61mxmYBz+3U71N2C3qAiIgIiICIiAiKY5/zZPi2LjCslPvUP+3mHKFnaLjke93ZcAdY7B+Z0zpUYxjJwzIXWnO09QD1YRydY947XdnIXdy0WSsjQZQw53Rflah4JlncOs4ncgdzb9n8ble3JWUoMn4O2HD2XdzkkI60ju8+ruHYu7N9k72FBguBnm8i+8l+cqgKf8DPN5F95L85VAQEREBERAREQTnhj+lmO+9/UqMpzwx/SzHfe/qVGQcnM2XafM+FugxenD2nkf1mO5amnsI/72U2wLHKjhjjTKDNk5koX/wCGqTfqD9l3qGwI/VvfyeVfXIzVl2HNGCSU+Jsu13Jw8pjhye31j+e4OxKDrA6hsV+qUcNMfmy7jbsFzQ7rx/4WTkHs5hgvz28n2Ob2AKroCIiAiIgnebsBLqqeeXDcNjYCHmo0vNS0Cx1gBg/KC23W7vYqGDcKT5pgp3ZpnfUMoGzNkYGU0lNqmqbtadQfqBu4ktBaCG237bVgbBBhsN88dZ7nF8xW6WFw3zx1nucXzFbpAXBzdWGio2FuYYaC7ra5WsIdseqNThv2/gu8slxHk04VG0VAYZJNAApxPK4lp6sTCQA6wJ1HYAFB5ciVD6vMVc9+YIa5vRwBr4iywIM1wWNe7SdxubX/AAW3WB4XUbKSWpHTv6VjIYjE+nEL2RMD+jc4AkPc7U68gNjp7LLfICIiAiIgIizWf83x5NwF00wDpHdWGO+73/7DmT/chBxeJ2cpML6Ohy2NeIVNmsA36Np21nuPO19hYuOw36vD7JseUMJ036Spk608p3L3c7XO+kG9vxPMrj8LsoSUAkr8ynXX1PWcXDeNh5M9RO17chZvZvQkBfE32TvYV9r4m+yd7CgwXAzzeRfeS/OVQFP+Bnm8i+8l+cqgICIiAiIgIiIJzwx/SzHfe/qVGU54Y/pZjvvf1KjICIiDCcWMnnMeDibDLtrab8pC5vlOtvov+Fx3H2le/hpm0Zuy22STaePqTt5WeBzt3O5/xHYtYo/mNh4a8RGV1O21BWnRUgcmSG51fx64/wCIEFgRfjXB7QWG4O4IX6gIiIMJimGYhNmNz8v64Gh41OqJmvicLDUWRaHub28nR77lbsct1JczRD/zlKJ6xjgZG6wX1gYA5rRHFKYx0TLHrAEi+q58resjYIMNhvnjrPc4vmK3SwuG+eOs9zi+YrdICx/EaRkFPSvFTPFUNmJp3QwmY6+jdqa6MeUwtvcCx2G4WwWV4gviZRU5kqZo6gTA0pgj6STpdDgRotZzdBdqvYW7Rsg8XD2oFbiVXJW1VRJVlkQk6WnNOGx3k6MMYd7X6Qk3NytusfkJkjp6mTEzVPqHiMPknhbC0tbr0sjY1xADbuJ3vdy2CAiIgIiIPPiFbHh1DJLWyhkcbS5zj2AC5UmynTOz/md+L5gGiipyRSxvtp6t7vdfbq+UT+0B2NX9M+Vsmf8ANzMIwaUiniIfWSN9R8n16dtt7uI/ZW4zThUMGQaimhf0EIgMYLWudpbaw6rQXO9dhc7oPXgma6PHagswrEWyPDdWncEtvbUAQNTb7ahsu0pplXGIcZxuk8IxtklVE+bS1lLNE3Q5luiaXtGkNsDpJJNgqWgL4m+yd7CvtfE32TvYUGC4GebyL7yX5yqAp/wM83kX3kvzlUBAXMzK+SPApjRGYSBt29A1jpLg8mh/VJ9q6a5GbaTw3LszC6MAgX6VzmssCD1nNIIHrBQY7IOKV1bjtsVxtpj0E+DTBrar2lojZYDkSLqkKT8McToq3HGCky7HHP0Zd00MzpmtHax5dvGT2NN/aqwgIiIJzwx/SzHfe/qVGU54Y/pZjvvf1KjICIp1mZwpcyznG6/Eoo3Bhp/BulMburpcyzGus/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/on55zbJjGMRkQsJZRRk7AC4Lrer5if2Qg1fDLKAyll8Co61TKdc773Jcf1b9ob/ADNz2rtZqrG4fl2oknq3wtawkvjALx/lBBBceQv2kLqrk5rEDsuVAxiFz4DGeka0EuLfUBvfusgxOVKIYdmWnGK0tfEZNb4enmikY+Yt67nFo1NlLLnT5PlWVMUpyDVjGcwQyxS1VVExrhHJU1NOTHta4ijJe55G2t24F1VkBfE32TvYV9r4m+yd7CgwXAzzeRfeS/OVQFP+Bnm8i+8l+cqgIC5uYqJ2I4PJHDBBI5wFmztLojYg9YDchdJcPO1G6vyxPHT1LY3EDdztDSAQSwu/VDhdt/Wg4OEivgzPSMrTSimDJrtpBIGA2Zp6QE279P8A9lulPMlU0MWOjwXKNJSu0u/KxVUUjvZpaAbHvVDQEREE54Y/pZjvvf1KjKc8Mf0sx33v6lRkBTDONPHFmlzsYzN4K18kWhnhb4rwhlpOq07Ev5ONuR3VPWFmxOlwnNVf4RSVFTJIY9YZSukDG9EAI9QvcHd1tvKPPmg7+S6WahyrTR4pUdLK1nXeHl+o3JvqPlbW3XbXCyNSChynTRskkcGtsDIwxutqNgWEktsLAAnkAu6gIiICIiCeYpliqOa5qnD6M6n2Ak8OLDoH6ob4O7QOfVDlQhy3UuzG+N+LVfhOOPAYZJIogCHMmY2IF9+kGoAHqNsN3O52VRabtQYbDfPHWe5xfMVulhcN88dZ7nF8xW6QFlc/zuZSQMo6mqbPJLpibTOY1zzpJOpz2kBgAJJ9i1SynEWldUYTG6ChmkfHJrbJDPHC+GzSC/VIQLWJaWnYgoPPkHXDXVUeKTVfhLWxlzKh8T7MOvS6N8bG6mk6gb8i3s7dmp9wmqhiAqpTTVTnksBqKiRsnS21dWNzAG6Gb+TcXcdyqCgIix/ErOAyrgwFINdXMdFPHzJcdtVu4XHtJA7UGY4i18mdMzR4NgshDARJWSN/VaDfR+Gxt+0WjsKp2HUMeGUEcNFEGxxtDWgdgGymv/h/pNOAVktZH/6l1U9sr3eUdLWmxP8Amc4+0lVNAXjxemdWYZIyCsdA5zbCRtrsPeLr2LwY9CKjB5WyYf4SC2xhu0a/3buIA/EoMHgOWjgGcKd+JVcFXLJra2dzpun2YTYN1Pj5Xuer+KpamGUsPgqM0MfheTX0RppHxyvD4SNRjvodZ5J2c03aCLketU9AXxN9k72Ffa+JvsnewoMFwM83kX3kvzlUBT/gZ5vIvvJfnKoCAuLnGQRZbnMjIyLC/SxulZzG5Y0XdbnYLtLy4nFLPQvbh1U2KUjqvczWAb9rbi/8UEu4c0NPHmlhpaxj3NbK8aaGaBxdKQXAucNOhliGN52PqVbWJpqCvps4UbsYxqOoj0TCzI2w2JDLXb0hMnI8h1bHvW2QEREE54Y/pZjvvf1KjKdcLutmfHXDl4aR/AuVFQFOsyZgdgGZKnwOtpYi/Q6TpIal7jZgAJLeoNu63r3VFUm4h1fTZndHV5kY2JgYPBX01Q9mpzQev0RAkLuYa4kepBRst4gcVwKGZ08che2+uMODDvzAduB7V01ycp1QrcuU74Zo3tczZ0UZjYRew0sO7R6l1kBERAREQTvOVOGTTuGT4A9x6tXI+lALrCzyJDc27iL7Khs8kKTZrpqWLNDqinrJX1DZ7uZJDHMyIMY3W+xcx7IQHtJs4kuIIBsqyOSDDYb546z3OL5it0sLhvnjrPc4vmK3SAuLmnLMGaaJkWKGTQ14eAx2m5HK/eB3FdpEHIwDAGYHr8HrKiQODRaWUvDQ29tIOzee9u4dy66LhZvzZTZSw0y4rPY/qRi2t57mj+/IIP65rzHBlXBn1GKSWaNmtHlPd2NaO0n+QuTsFheHmAT5jxs4xmyOz3f4SE3tEzkHW9nL2l3Mi3iy5lqp4hY43Ec7Q6KZv+GpDexHMFwPZ3nm8gcmgA14Cw2CCe8FfzLX/wCoT/0YqGp5wV/Mtf8A6hN/RioaAvPiFIK6ifG+V7A4W1McWuHsI5H1r0IgzeB5NhwTEDLSV1UXOcXPD5nOa9xGkucDzNgN/UFpERAXxN9k72Ffa+JvsnewoMFwM83kX3kvzlUBT/gZ5vIvvJfnKoCAvNiNJ4dROj8Ikj1frRu0uG99j2L0ogyGCZPdguZ3VDKsVDXtIc+cF1QzbZrJL20fu6R7SteiICIiCdcK/wA/477+/wDq5UVTrhX+f8d9/f8A1cqKgLkyZdglxB00jXF7pY5T1jbXG3Q027rdi6yIPDguFR4JhUcFA0iOMaWgm5te/Ne5EQEREBERB4pMJgkqJHvoYy+RobI7QLvaOQcbXIHrXtREGCwmUScZK7SD1aSIG4I31X2uNxvzGy3qlufuHNbmDNLqrBcbbTgxtYRqka46b89I5LiM4WY0wdXOh+LOgtq5uL49S4LEXYriUUI/ecAfwHM/gpDNwnxmcfls5XHcZZl46HgdWUlVrdiFHKe6Rsjm37yLb/ig1OJcU5canMHDrBpKuT/5nNLY2+uzrf8AMW/ivXlbhmfGQrM8VvhtZsQD9nGRysNg63ZsGju7V+0eAY7QU4ZQ4xh0bByayAtA/ANX9/FmYfSCh+E76UFART/xZmH0gofhO+lPFmYfSCh+E76UHxwV/Mtf/qE39GKhqV5fybjeXqeRmG49RBskrpXXjceu61/1eWw2XU8WZh9IKH4TvpQUBFP/ABZmH0gofhO+lPFmYfSCh+E76UFART/xZmH0gofhO+lPFmYfSCh+E76UFAXxN9k72FYLxZmH0gofhO+lfjsKzC5tjmCh+E76UH7wM83kX3kvzlUBSzLmTsby3hbYMLx6iEYJIDo3E3cbnfT3rp+LMw+kFD8J30oKAin/AIszD6QUPwnfSnizMPpBQ/Cd9KCgIp/4szD6QUPwnfSnizMPpBQ/Cd9KCgIp/wCLMw+kFD8J30p4szD6QUPwnfSg/lwr/P8Ajvv7/wCrlRVKsFyZjeC1NS+hx2iDqiUyyXjcbvN726uw35Lq+LMw+kFD8J30oKAin/izMPpBQ/Cd9KeLMw+kFD8J30oKAin/AIszD6QUPwnfSnizMPpBQ/Cd9KCgIuLlanraeieMz1sM0mu7TE0tAZYbEEDe9/5LtICIiAiIgIiICIiAiIgIiICIiAiIgIiICIiAiIgIiICIiAiIgIiICIstxBwXxxh0PR0hke2eLlzEZlZ0vbyLAb+pBqUUqxPA62OukdhlFJ+SrH1EIBs1zWQwhkdyfJeQ9v8AFeIZcqqWojbXUMkzGzTPeTGZQ4yRU7iQ0SN2MglAN9rcigsSIiAiIgIiICIiAiIgIiICIiAiIgIiICIiAiIgIiICIiAiIgIiICIiAiIgIiICIiAiIg//2Q=="/>
          <p:cNvSpPr>
            <a:spLocks noChangeAspect="1" noChangeArrowheads="1"/>
          </p:cNvSpPr>
          <p:nvPr userDrawn="1"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138905"/>
            <a:ext cx="12192000" cy="4347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0677" y="80023"/>
            <a:ext cx="7182295" cy="562168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lang="en-US" sz="2745" b="1" kern="1200" spc="-96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6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emf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slide" Target="slide21.xml"/><Relationship Id="rId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cid:image001.png@01D1BD92.5637D6F0" TargetMode="External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45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7" Type="http://schemas.openxmlformats.org/officeDocument/2006/relationships/image" Target="../media/image1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24" Type="http://schemas.openxmlformats.org/officeDocument/2006/relationships/image" Target="../media/image37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jpe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jpg"/><Relationship Id="rId20" Type="http://schemas.openxmlformats.org/officeDocument/2006/relationships/image" Target="../media/image67.jpe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jpe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8" Type="http://schemas.openxmlformats.org/officeDocument/2006/relationships/image" Target="../media/image55.png"/><Relationship Id="rId3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3" y="414337"/>
            <a:ext cx="9269013" cy="618564"/>
          </a:xfrm>
        </p:spPr>
        <p:txBody>
          <a:bodyPr/>
          <a:lstStyle/>
          <a:p>
            <a:r>
              <a:rPr lang="en-IN" dirty="0"/>
              <a:t>LatentView Analytics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13" y="3870889"/>
            <a:ext cx="2637248" cy="426958"/>
          </a:xfrm>
        </p:spPr>
        <p:txBody>
          <a:bodyPr/>
          <a:lstStyle/>
          <a:p>
            <a:r>
              <a:rPr lang="en-IN" dirty="0"/>
              <a:t>June, 2019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06F4A4-B621-4AD8-BA6E-CAE7318E6A91}"/>
              </a:ext>
            </a:extLst>
          </p:cNvPr>
          <p:cNvSpPr txBox="1">
            <a:spLocks/>
          </p:cNvSpPr>
          <p:nvPr/>
        </p:nvSpPr>
        <p:spPr>
          <a:xfrm>
            <a:off x="655412" y="1875535"/>
            <a:ext cx="9269013" cy="618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sz="2400" dirty="0"/>
              <a:t>Data Engineering Capabilities</a:t>
            </a:r>
          </a:p>
        </p:txBody>
      </p:sp>
      <p:pic>
        <p:nvPicPr>
          <p:cNvPr id="1026" name="Picture 2" descr="Image result for astrazeneca logo">
            <a:extLst>
              <a:ext uri="{FF2B5EF4-FFF2-40B4-BE49-F238E27FC236}">
                <a16:creationId xmlns:a16="http://schemas.microsoft.com/office/drawing/2014/main" id="{1688FF7E-3B04-4299-9723-5A43D087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9" y="4610512"/>
            <a:ext cx="3988082" cy="2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577025" y="999067"/>
            <a:ext cx="561690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AzureML, PowerBI, Azure data factory, Azure Search, Azure data lake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etc.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688863-ABBA-4436-B164-D6FF4BC8A90F}"/>
              </a:ext>
            </a:extLst>
          </p:cNvPr>
          <p:cNvCxnSpPr/>
          <p:nvPr/>
        </p:nvCxnSpPr>
        <p:spPr>
          <a:xfrm>
            <a:off x="362694" y="663704"/>
            <a:ext cx="0" cy="599762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7239" y="915321"/>
            <a:ext cx="1180366" cy="633877"/>
          </a:xfrm>
          <a:prstGeom prst="rect">
            <a:avLst/>
          </a:prstGeom>
        </p:spPr>
      </p:pic>
      <p:pic>
        <p:nvPicPr>
          <p:cNvPr id="2050" name="Picture 2" descr="Image result for microsoft azure site:microsoft.com">
            <a:extLst>
              <a:ext uri="{FF2B5EF4-FFF2-40B4-BE49-F238E27FC236}">
                <a16:creationId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55" y="1044506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7920C7-F8F8-469A-B0F9-AF33F75041DE}"/>
              </a:ext>
            </a:extLst>
          </p:cNvPr>
          <p:cNvCxnSpPr/>
          <p:nvPr/>
        </p:nvCxnSpPr>
        <p:spPr>
          <a:xfrm flipV="1">
            <a:off x="487257" y="261420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A50076-A737-4519-9B75-580FD6409F69}"/>
              </a:ext>
            </a:extLst>
          </p:cNvPr>
          <p:cNvCxnSpPr/>
          <p:nvPr/>
        </p:nvCxnSpPr>
        <p:spPr>
          <a:xfrm>
            <a:off x="487257" y="4357186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C8C3D-783E-43D3-84A2-A8A556EFD811}"/>
              </a:ext>
            </a:extLst>
          </p:cNvPr>
          <p:cNvSpPr txBox="1"/>
          <p:nvPr/>
        </p:nvSpPr>
        <p:spPr>
          <a:xfrm>
            <a:off x="2570429" y="2721455"/>
            <a:ext cx="4981471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GCP products- AppScript, CloudSQL, Appmaker, Big Query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MapR, Cloud ML, Cloud dataflow, Google data studio, Cloud SQL</a:t>
            </a:r>
          </a:p>
        </p:txBody>
      </p:sp>
      <p:pic>
        <p:nvPicPr>
          <p:cNvPr id="25" name="Picture 4" descr="Image result for google cloud platform logo png">
            <a:extLst>
              <a:ext uri="{FF2B5EF4-FFF2-40B4-BE49-F238E27FC236}">
                <a16:creationId xmlns:a16="http://schemas.microsoft.com/office/drawing/2014/main" id="{02AC7449-FB77-4D19-BEF2-CE07BF78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561" y="3074020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0759F7-CC29-49BB-8E62-AF5F70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8633" y="2798548"/>
            <a:ext cx="2248550" cy="5509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3B60BD-69B7-40EE-B23C-E77FE78BE3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1051" y="3587795"/>
            <a:ext cx="2079354" cy="6186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515609-4229-4611-952A-6DFCDD7EC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531" y="3204044"/>
            <a:ext cx="2028825" cy="542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46AF28-BDA5-4089-9053-FC65DE15A21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3" y="4997812"/>
            <a:ext cx="1783710" cy="6497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8B1582-2515-478E-87C5-3A15C88BAFAC}"/>
              </a:ext>
            </a:extLst>
          </p:cNvPr>
          <p:cNvSpPr txBox="1"/>
          <p:nvPr/>
        </p:nvSpPr>
        <p:spPr>
          <a:xfrm>
            <a:off x="2570429" y="4743702"/>
            <a:ext cx="4772478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400 TB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4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61A7B6-A1A0-42D6-8C05-C870B909BE0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927" y="4814043"/>
            <a:ext cx="1570630" cy="602835"/>
          </a:xfrm>
          <a:prstGeom prst="rect">
            <a:avLst/>
          </a:prstGeom>
        </p:spPr>
      </p:pic>
      <p:pic>
        <p:nvPicPr>
          <p:cNvPr id="34" name="Picture 22" descr="Image result for bmw logo transparent background">
            <a:extLst>
              <a:ext uri="{FF2B5EF4-FFF2-40B4-BE49-F238E27FC236}">
                <a16:creationId xmlns:a16="http://schemas.microsoft.com/office/drawing/2014/main" id="{2334F550-B1E9-4BEF-9EC8-807F159A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6094" y="4671940"/>
            <a:ext cx="887040" cy="8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myntra">
            <a:hlinkClick r:id="" action="ppaction://noaction"/>
            <a:extLst>
              <a:ext uri="{FF2B5EF4-FFF2-40B4-BE49-F238E27FC236}">
                <a16:creationId xmlns:a16="http://schemas.microsoft.com/office/drawing/2014/main" id="{A8DC9CD4-806C-4075-8536-F3FD0D00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2988" r="14459" b="15962"/>
          <a:stretch/>
        </p:blipFill>
        <p:spPr bwMode="auto">
          <a:xfrm>
            <a:off x="10106043" y="663704"/>
            <a:ext cx="1062391" cy="10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E0045C-1250-4615-BEE8-6671B617DD1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46" y="1744686"/>
            <a:ext cx="2008593" cy="5285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5387B3-A4DC-4012-9228-5D32A86B66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06" y="5585585"/>
            <a:ext cx="1291998" cy="8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9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Differentiators</a:t>
            </a:r>
            <a:endParaRPr lang="en-US" sz="2800" b="0" i="0" u="none" strike="noStrike" cap="none" dirty="0"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426A06-D71E-4B6C-B440-991209155F2C}"/>
              </a:ext>
            </a:extLst>
          </p:cNvPr>
          <p:cNvSpPr/>
          <p:nvPr/>
        </p:nvSpPr>
        <p:spPr>
          <a:xfrm>
            <a:off x="798776" y="4512215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2EE1E23-EB2A-4A3E-B730-644D1B8E36B4}"/>
              </a:ext>
            </a:extLst>
          </p:cNvPr>
          <p:cNvSpPr/>
          <p:nvPr/>
        </p:nvSpPr>
        <p:spPr>
          <a:xfrm>
            <a:off x="798776" y="4512215"/>
            <a:ext cx="133654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0301BE2-E355-45C9-9910-EDB611727888}"/>
              </a:ext>
            </a:extLst>
          </p:cNvPr>
          <p:cNvSpPr/>
          <p:nvPr/>
        </p:nvSpPr>
        <p:spPr>
          <a:xfrm>
            <a:off x="798775" y="1113873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8CF4CC-BDF0-46F2-AF69-0DC7DDFA730E}"/>
              </a:ext>
            </a:extLst>
          </p:cNvPr>
          <p:cNvSpPr/>
          <p:nvPr/>
        </p:nvSpPr>
        <p:spPr>
          <a:xfrm>
            <a:off x="798775" y="2257416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A8233E-2B3E-4B55-9665-10A952A77634}"/>
              </a:ext>
            </a:extLst>
          </p:cNvPr>
          <p:cNvSpPr/>
          <p:nvPr/>
        </p:nvSpPr>
        <p:spPr>
          <a:xfrm>
            <a:off x="798775" y="3379555"/>
            <a:ext cx="419811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B5440-2B39-4C59-9FBE-BB3CC0CD9770}"/>
              </a:ext>
            </a:extLst>
          </p:cNvPr>
          <p:cNvSpPr/>
          <p:nvPr/>
        </p:nvSpPr>
        <p:spPr>
          <a:xfrm>
            <a:off x="798775" y="1113873"/>
            <a:ext cx="1336540" cy="1097280"/>
          </a:xfrm>
          <a:prstGeom prst="rect">
            <a:avLst/>
          </a:prstGeom>
          <a:solidFill>
            <a:schemeClr val="tx2">
              <a:alpha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AE3FF8-E69D-4EEA-9435-642243EEF9EB}"/>
              </a:ext>
            </a:extLst>
          </p:cNvPr>
          <p:cNvSpPr/>
          <p:nvPr/>
        </p:nvSpPr>
        <p:spPr>
          <a:xfrm>
            <a:off x="798775" y="2244537"/>
            <a:ext cx="1336540" cy="1097280"/>
          </a:xfrm>
          <a:prstGeom prst="rect">
            <a:avLst/>
          </a:prstGeom>
          <a:solidFill>
            <a:schemeClr val="tx2">
              <a:alpha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054B4D4-850C-40FF-A202-94AD18F330F0}"/>
              </a:ext>
            </a:extLst>
          </p:cNvPr>
          <p:cNvSpPr/>
          <p:nvPr/>
        </p:nvSpPr>
        <p:spPr>
          <a:xfrm>
            <a:off x="798775" y="3379555"/>
            <a:ext cx="1336540" cy="1097280"/>
          </a:xfrm>
          <a:prstGeom prst="rect">
            <a:avLst/>
          </a:pr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AD8D858-9342-49BB-BDF3-FA71B685D31F}"/>
              </a:ext>
            </a:extLst>
          </p:cNvPr>
          <p:cNvSpPr txBox="1"/>
          <p:nvPr/>
        </p:nvSpPr>
        <p:spPr>
          <a:xfrm>
            <a:off x="2258882" y="1431681"/>
            <a:ext cx="275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Specialist in Business focused analytics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F3842A5-C785-42CA-B5B2-2B7800686CEF}"/>
              </a:ext>
            </a:extLst>
          </p:cNvPr>
          <p:cNvSpPr txBox="1"/>
          <p:nvPr/>
        </p:nvSpPr>
        <p:spPr>
          <a:xfrm>
            <a:off x="2258882" y="2470012"/>
            <a:ext cx="276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Experts in unconventional data sources &amp; cloud based data ecosystem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A6371D-EEF6-46B1-9052-FC6E80E433E4}"/>
              </a:ext>
            </a:extLst>
          </p:cNvPr>
          <p:cNvSpPr txBox="1"/>
          <p:nvPr/>
        </p:nvSpPr>
        <p:spPr>
          <a:xfrm>
            <a:off x="2242480" y="3669425"/>
            <a:ext cx="27747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Cutting edge customizable proprietary solutions &amp; reusable Framework	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9E147B-2A46-4DE7-B516-3DBEAA905F7B}"/>
              </a:ext>
            </a:extLst>
          </p:cNvPr>
          <p:cNvSpPr txBox="1"/>
          <p:nvPr/>
        </p:nvSpPr>
        <p:spPr>
          <a:xfrm>
            <a:off x="2258883" y="4830023"/>
            <a:ext cx="27503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Focus on Innovation &amp; Thought Leadership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C48CC8-0D69-495A-9615-8147FD90D822}"/>
              </a:ext>
            </a:extLst>
          </p:cNvPr>
          <p:cNvSpPr/>
          <p:nvPr/>
        </p:nvSpPr>
        <p:spPr>
          <a:xfrm>
            <a:off x="4998596" y="1114599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7187AE-A27C-4FBC-A7BD-4D14FB7A6090}"/>
              </a:ext>
            </a:extLst>
          </p:cNvPr>
          <p:cNvSpPr/>
          <p:nvPr/>
        </p:nvSpPr>
        <p:spPr>
          <a:xfrm>
            <a:off x="4998596" y="2245263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2079949-72BA-4DDC-B7B9-B0A7DD444EF5}"/>
              </a:ext>
            </a:extLst>
          </p:cNvPr>
          <p:cNvSpPr/>
          <p:nvPr/>
        </p:nvSpPr>
        <p:spPr>
          <a:xfrm>
            <a:off x="4998596" y="3380281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3F0143-50D1-45C2-ADFE-A8557F266FE2}"/>
              </a:ext>
            </a:extLst>
          </p:cNvPr>
          <p:cNvSpPr/>
          <p:nvPr/>
        </p:nvSpPr>
        <p:spPr>
          <a:xfrm>
            <a:off x="4998597" y="4512941"/>
            <a:ext cx="3270682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DBFC7D-3E66-4C1D-BE08-0D7A528B17D6}"/>
              </a:ext>
            </a:extLst>
          </p:cNvPr>
          <p:cNvSpPr txBox="1"/>
          <p:nvPr/>
        </p:nvSpPr>
        <p:spPr>
          <a:xfrm>
            <a:off x="5827888" y="1336362"/>
            <a:ext cx="22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Single minded focus to create strong Impact on business metrics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367E0FB-DD84-4CAF-81BC-FC9501118A83}"/>
              </a:ext>
            </a:extLst>
          </p:cNvPr>
          <p:cNvSpPr txBox="1"/>
          <p:nvPr/>
        </p:nvSpPr>
        <p:spPr>
          <a:xfrm>
            <a:off x="5892642" y="4809513"/>
            <a:ext cx="2329879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Institutionalized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Idea Labs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 for innovation and research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C67C82-B3DB-4311-BF07-AFEBDDF248FB}"/>
              </a:ext>
            </a:extLst>
          </p:cNvPr>
          <p:cNvSpPr txBox="1"/>
          <p:nvPr/>
        </p:nvSpPr>
        <p:spPr>
          <a:xfrm>
            <a:off x="5849098" y="3704554"/>
            <a:ext cx="2471394" cy="64633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Smart Insights 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-  External data driven trend identification platform to power product innovation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5AEE3F-2930-408E-9AAE-50333E474C98}"/>
              </a:ext>
            </a:extLst>
          </p:cNvPr>
          <p:cNvSpPr txBox="1"/>
          <p:nvPr/>
        </p:nvSpPr>
        <p:spPr>
          <a:xfrm>
            <a:off x="5849909" y="2571616"/>
            <a:ext cx="212392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Partnership with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Amazon AWS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 &amp; </a:t>
            </a:r>
            <a:r>
              <a:rPr lang="en-US" sz="1200" b="1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Microsoft Azure</a:t>
            </a:r>
            <a:r>
              <a:rPr lang="en-US" sz="1200" dirty="0">
                <a:solidFill>
                  <a:srgbClr val="FEFEFE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CA09BE-A499-4BEF-ABBA-4CF6310EB6D4}"/>
              </a:ext>
            </a:extLst>
          </p:cNvPr>
          <p:cNvSpPr txBox="1"/>
          <p:nvPr/>
        </p:nvSpPr>
        <p:spPr>
          <a:xfrm>
            <a:off x="5048607" y="2525975"/>
            <a:ext cx="692697" cy="27699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FFDE96-AE39-428C-AFC6-63E502FB788F}"/>
              </a:ext>
            </a:extLst>
          </p:cNvPr>
          <p:cNvSpPr/>
          <p:nvPr/>
        </p:nvSpPr>
        <p:spPr>
          <a:xfrm>
            <a:off x="8269278" y="1113873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363221-2D02-4B56-8095-826FEFB780B8}"/>
              </a:ext>
            </a:extLst>
          </p:cNvPr>
          <p:cNvSpPr/>
          <p:nvPr/>
        </p:nvSpPr>
        <p:spPr>
          <a:xfrm>
            <a:off x="8269278" y="2244537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0993045-865E-48D0-B85B-D296054BBCEF}"/>
              </a:ext>
            </a:extLst>
          </p:cNvPr>
          <p:cNvSpPr/>
          <p:nvPr/>
        </p:nvSpPr>
        <p:spPr>
          <a:xfrm>
            <a:off x="8269278" y="3379555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4C6B0CC-843D-4027-879C-6938FDABE038}"/>
              </a:ext>
            </a:extLst>
          </p:cNvPr>
          <p:cNvSpPr/>
          <p:nvPr/>
        </p:nvSpPr>
        <p:spPr>
          <a:xfrm>
            <a:off x="8269279" y="4512215"/>
            <a:ext cx="3227138" cy="1097280"/>
          </a:xfrm>
          <a:prstGeom prst="rect">
            <a:avLst/>
          </a:prstGeom>
          <a:solidFill>
            <a:srgbClr val="4687D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DB3239-2077-4906-A514-A1792D2B5D22}"/>
              </a:ext>
            </a:extLst>
          </p:cNvPr>
          <p:cNvSpPr txBox="1"/>
          <p:nvPr/>
        </p:nvSpPr>
        <p:spPr>
          <a:xfrm>
            <a:off x="9003810" y="1444491"/>
            <a:ext cx="228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33% of our people have business degree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7E1CAF-DBD5-47A2-A464-C082B0F79477}"/>
              </a:ext>
            </a:extLst>
          </p:cNvPr>
          <p:cNvSpPr txBox="1"/>
          <p:nvPr/>
        </p:nvSpPr>
        <p:spPr>
          <a:xfrm>
            <a:off x="9068564" y="4808787"/>
            <a:ext cx="2329879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Partnership with IIT to create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IIT data labs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15A468-2450-4E94-AB78-D455501336B7}"/>
              </a:ext>
            </a:extLst>
          </p:cNvPr>
          <p:cNvSpPr txBox="1"/>
          <p:nvPr/>
        </p:nvSpPr>
        <p:spPr>
          <a:xfrm>
            <a:off x="9068565" y="3692942"/>
            <a:ext cx="2471394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Casper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– AI based self-service conservational assistant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0B7A4C1-1215-4688-B96D-D07A61A42AAB}"/>
              </a:ext>
            </a:extLst>
          </p:cNvPr>
          <p:cNvSpPr txBox="1"/>
          <p:nvPr/>
        </p:nvSpPr>
        <p:spPr>
          <a:xfrm>
            <a:off x="9025831" y="2570890"/>
            <a:ext cx="212392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Microsoft’s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Gold Analytics Partner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4779CB8-0C5E-4714-894C-32A0AEF7C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364" y="2615964"/>
            <a:ext cx="605294" cy="478146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7DE8011-F972-4638-BB6B-B84F0211C016}"/>
              </a:ext>
            </a:extLst>
          </p:cNvPr>
          <p:cNvCxnSpPr/>
          <p:nvPr/>
        </p:nvCxnSpPr>
        <p:spPr>
          <a:xfrm>
            <a:off x="2135315" y="1113873"/>
            <a:ext cx="0" cy="449562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94AFE45-B57A-4984-B619-212FB137D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19" y="1027659"/>
            <a:ext cx="1292464" cy="134733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5AF987D-A84F-4A06-A9C8-06223BE57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96" y="2257416"/>
            <a:ext cx="1390008" cy="129246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B417343-F32E-4BFD-9998-6403FB13E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45" y="3298640"/>
            <a:ext cx="1347333" cy="129246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29097C2-4A1F-4D5D-858D-DEBF4765E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967" y="1248503"/>
            <a:ext cx="1042506" cy="96934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D7C8997-EC4A-476E-8177-5A80E078A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962" y="3595622"/>
            <a:ext cx="902286" cy="8657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5B54E0F-D4EC-4301-AE57-36F41B04C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876" y="4516154"/>
            <a:ext cx="1030313" cy="102421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DE40E78-D411-4666-A386-715E6F9A1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345" y="1335030"/>
            <a:ext cx="1018120" cy="86570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397D3D4-2A00-43D4-8343-4C8612EA8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95" y="4599815"/>
            <a:ext cx="871804" cy="86570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141C5E3-CADA-4D89-A3FD-9526DC08E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345" y="2367109"/>
            <a:ext cx="981541" cy="96934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4953C9D-D974-486E-95E7-B4C1308EDD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870" y="3512019"/>
            <a:ext cx="896190" cy="86570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EDE0D08-CA43-49D3-9B6B-DA5E678895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231" y="4501694"/>
            <a:ext cx="1085182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9BF8-C1F4-44B4-9BFB-9CA4233E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Multi-Year CoE with Leading Payments Provider </a:t>
            </a:r>
            <a:endParaRPr lang="en-US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55F92C2-2BC3-4FB1-9A18-8DE93DE75446}"/>
              </a:ext>
            </a:extLst>
          </p:cNvPr>
          <p:cNvSpPr/>
          <p:nvPr/>
        </p:nvSpPr>
        <p:spPr>
          <a:xfrm>
            <a:off x="7645037" y="7162776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707104" y="3887118"/>
            <a:ext cx="2190509" cy="871487"/>
            <a:chOff x="7024803" y="3569987"/>
            <a:chExt cx="2190509" cy="871487"/>
          </a:xfrm>
        </p:grpSpPr>
        <p:sp>
          <p:nvSpPr>
            <p:cNvPr id="14" name="Rectangle 13"/>
            <p:cNvSpPr/>
            <p:nvPr/>
          </p:nvSpPr>
          <p:spPr>
            <a:xfrm>
              <a:off x="7024803" y="3569987"/>
              <a:ext cx="1645920" cy="871487"/>
            </a:xfrm>
            <a:prstGeom prst="rect">
              <a:avLst/>
            </a:prstGeom>
            <a:solidFill>
              <a:srgbClr val="3945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69138" y="3728867"/>
              <a:ext cx="16461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Consumer</a:t>
              </a:r>
            </a:p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Insight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124985" y="3774542"/>
              <a:ext cx="412349" cy="400852"/>
              <a:chOff x="8137456" y="1034661"/>
              <a:chExt cx="722561" cy="720000"/>
            </a:xfrm>
          </p:grpSpPr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8137456" y="1034661"/>
                <a:ext cx="722561" cy="720000"/>
              </a:xfrm>
              <a:prstGeom prst="ellipse">
                <a:avLst/>
              </a:prstGeom>
              <a:solidFill>
                <a:srgbClr val="EAEAEA"/>
              </a:solidFill>
              <a:ln w="12700" cap="flat" cmpd="sng" algn="ctr">
                <a:solidFill>
                  <a:srgbClr val="E0E2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4736" y="1160661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9" name="Rectangle 18"/>
          <p:cNvSpPr/>
          <p:nvPr/>
        </p:nvSpPr>
        <p:spPr>
          <a:xfrm>
            <a:off x="8534743" y="1001662"/>
            <a:ext cx="3415242" cy="1153235"/>
          </a:xfrm>
          <a:prstGeom prst="rect">
            <a:avLst/>
          </a:prstGeom>
          <a:solidFill>
            <a:srgbClr val="2E75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Segoe UI" pitchFamily="34" charset="0"/>
                <a:cs typeface="Arial" panose="020B0604020202020204" pitchFamily="34" charset="0"/>
              </a:rPr>
              <a:t>A single view of campaign performance aggregated at a across geographies that can be drilled further into programs, channels, campaigns according to user role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18517" y="3712495"/>
            <a:ext cx="3448204" cy="1389500"/>
          </a:xfrm>
          <a:prstGeom prst="rect">
            <a:avLst/>
          </a:prstGeom>
          <a:solidFill>
            <a:srgbClr val="3945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400" kern="0" dirty="0">
                <a:solidFill>
                  <a:prstClr val="white"/>
                </a:solidFill>
                <a:ea typeface="Segoe UI" pitchFamily="34" charset="0"/>
                <a:cs typeface="Arial" panose="020B0604020202020204" pitchFamily="34" charset="0"/>
              </a:rPr>
              <a:t>Understand drivers of customer engagement and uncovering factors driving business /product performance.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732186" y="1213991"/>
            <a:ext cx="1781200" cy="721923"/>
            <a:chOff x="7024802" y="1561891"/>
            <a:chExt cx="1781200" cy="721923"/>
          </a:xfrm>
        </p:grpSpPr>
        <p:sp>
          <p:nvSpPr>
            <p:cNvPr id="22" name="Rectangle 21"/>
            <p:cNvSpPr/>
            <p:nvPr/>
          </p:nvSpPr>
          <p:spPr>
            <a:xfrm>
              <a:off x="7024802" y="1561891"/>
              <a:ext cx="1645920" cy="721923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25842" y="1665842"/>
              <a:ext cx="1280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Marketing Analytics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058244" y="1707578"/>
              <a:ext cx="429768" cy="429768"/>
              <a:chOff x="10520810" y="933002"/>
              <a:chExt cx="848018" cy="84501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0520810" y="933002"/>
                <a:ext cx="848018" cy="845013"/>
              </a:xfrm>
              <a:prstGeom prst="ellipse">
                <a:avLst/>
              </a:prstGeom>
              <a:solidFill>
                <a:srgbClr val="EAEAEA"/>
              </a:solidFill>
              <a:ln w="12700" cap="flat" cmpd="sng" algn="ctr">
                <a:solidFill>
                  <a:srgbClr val="E0E2E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244643">
                <a:off x="10646391" y="1108678"/>
                <a:ext cx="299401" cy="342169"/>
              </a:xfrm>
              <a:prstGeom prst="rect">
                <a:avLst/>
              </a:prstGeom>
            </p:spPr>
          </p:pic>
          <p:pic>
            <p:nvPicPr>
              <p:cNvPr id="27" name="Picture 16" descr="Image result for corporate icon 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77374" y="1192036"/>
                <a:ext cx="39798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6D949-E033-4137-B508-C64C09E53F8F}"/>
              </a:ext>
            </a:extLst>
          </p:cNvPr>
          <p:cNvSpPr/>
          <p:nvPr/>
        </p:nvSpPr>
        <p:spPr>
          <a:xfrm>
            <a:off x="8502260" y="2275772"/>
            <a:ext cx="3460438" cy="1317778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Segoe UI" pitchFamily="34" charset="0"/>
                <a:cs typeface="Arial" panose="020B0604020202020204" pitchFamily="34" charset="0"/>
              </a:rPr>
              <a:t>Customer acquisition and activation journey from TOF to Conversion visualized through Tableau funnel dashboards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729429" y="2516302"/>
            <a:ext cx="1781199" cy="823817"/>
            <a:chOff x="7031402" y="2561336"/>
            <a:chExt cx="1781199" cy="8238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624BD2-01CA-487D-86E6-8826F6D39579}"/>
                </a:ext>
              </a:extLst>
            </p:cNvPr>
            <p:cNvSpPr/>
            <p:nvPr/>
          </p:nvSpPr>
          <p:spPr>
            <a:xfrm>
              <a:off x="7031402" y="2561336"/>
              <a:ext cx="1639320" cy="823817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4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C0D99B-F40C-4687-88D6-7711A1254754}"/>
                </a:ext>
              </a:extLst>
            </p:cNvPr>
            <p:cNvSpPr/>
            <p:nvPr/>
          </p:nvSpPr>
          <p:spPr>
            <a:xfrm>
              <a:off x="7532441" y="2680281"/>
              <a:ext cx="1280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2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sym typeface="Arial"/>
                  <a:rtl val="0"/>
                </a:rPr>
                <a:t>Web Analytics</a:t>
              </a:r>
            </a:p>
          </p:txBody>
        </p:sp>
        <p:pic>
          <p:nvPicPr>
            <p:cNvPr id="32" name="Picture 31" descr="Image result for product icon logo">
              <a:extLst>
                <a:ext uri="{FF2B5EF4-FFF2-40B4-BE49-F238E27FC236}">
                  <a16:creationId xmlns:a16="http://schemas.microsoft.com/office/drawing/2014/main" id="{A9C7D883-FB48-4327-89C4-B47F17A51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64843" y="2723312"/>
              <a:ext cx="444018" cy="45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 32"/>
          <p:cNvSpPr/>
          <p:nvPr/>
        </p:nvSpPr>
        <p:spPr bwMode="auto">
          <a:xfrm>
            <a:off x="7000032" y="607373"/>
            <a:ext cx="4952890" cy="2916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Solutions by Business Unit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589" y="-88881"/>
            <a:ext cx="79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Data Engineering Capabilities &amp; Case Studies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...applying AI &amp; ML to drive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IOT &amp;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1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D39ED3-E787-4C3F-837B-79AB0E85D1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3C8E-0FF9-4366-B947-6C79B391C0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28" name="Picture 8" descr="Image result for R logo">
            <a:extLst>
              <a:ext uri="{FF2B5EF4-FFF2-40B4-BE49-F238E27FC236}">
                <a16:creationId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95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7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Data Ecosystem Vision</a:t>
            </a:r>
          </a:p>
        </p:txBody>
      </p:sp>
      <p:sp>
        <p:nvSpPr>
          <p:cNvPr id="95" name="Rectangle: Rounded Corners 38">
            <a:extLst>
              <a:ext uri="{FF2B5EF4-FFF2-40B4-BE49-F238E27FC236}">
                <a16:creationId xmlns:a16="http://schemas.microsoft.com/office/drawing/2014/main" id="{771FDF01-B062-B142-A4A2-BC8A57D60C5E}"/>
              </a:ext>
            </a:extLst>
          </p:cNvPr>
          <p:cNvSpPr/>
          <p:nvPr/>
        </p:nvSpPr>
        <p:spPr>
          <a:xfrm>
            <a:off x="10258482" y="1407597"/>
            <a:ext cx="1755179" cy="43883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rapezoid 95">
            <a:extLst>
              <a:ext uri="{FF2B5EF4-FFF2-40B4-BE49-F238E27FC236}">
                <a16:creationId xmlns:a16="http://schemas.microsoft.com/office/drawing/2014/main" id="{70170AE7-6E9F-4B45-8636-E8D1C396ECC7}"/>
              </a:ext>
            </a:extLst>
          </p:cNvPr>
          <p:cNvSpPr/>
          <p:nvPr/>
        </p:nvSpPr>
        <p:spPr>
          <a:xfrm rot="16200000">
            <a:off x="4180402" y="498778"/>
            <a:ext cx="4624578" cy="6539604"/>
          </a:xfrm>
          <a:prstGeom prst="trapezoid">
            <a:avLst>
              <a:gd name="adj" fmla="val 1468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EF28FF17-EC18-3445-AC8F-606209E4A494}"/>
              </a:ext>
            </a:extLst>
          </p:cNvPr>
          <p:cNvCxnSpPr>
            <a:cxnSpLocks/>
          </p:cNvCxnSpPr>
          <p:nvPr/>
        </p:nvCxnSpPr>
        <p:spPr>
          <a:xfrm flipV="1">
            <a:off x="4812860" y="3474115"/>
            <a:ext cx="534439" cy="1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2A5B1C1-8856-ED41-8591-E46206E0F290}"/>
              </a:ext>
            </a:extLst>
          </p:cNvPr>
          <p:cNvCxnSpPr>
            <a:cxnSpLocks/>
          </p:cNvCxnSpPr>
          <p:nvPr/>
        </p:nvCxnSpPr>
        <p:spPr>
          <a:xfrm flipV="1">
            <a:off x="9553715" y="3388993"/>
            <a:ext cx="808357" cy="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6B220ED-F6B6-AC40-98C3-1F1BD36C75DD}"/>
              </a:ext>
            </a:extLst>
          </p:cNvPr>
          <p:cNvCxnSpPr>
            <a:cxnSpLocks/>
          </p:cNvCxnSpPr>
          <p:nvPr/>
        </p:nvCxnSpPr>
        <p:spPr>
          <a:xfrm>
            <a:off x="9553715" y="4373760"/>
            <a:ext cx="808357" cy="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E95A554-7C46-1343-B0B6-C51F96125C86}"/>
              </a:ext>
            </a:extLst>
          </p:cNvPr>
          <p:cNvCxnSpPr>
            <a:cxnSpLocks/>
          </p:cNvCxnSpPr>
          <p:nvPr/>
        </p:nvCxnSpPr>
        <p:spPr>
          <a:xfrm flipV="1">
            <a:off x="9553715" y="5431150"/>
            <a:ext cx="808357" cy="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15F57E6C-CFD3-5F4E-9144-E9DE07D153E7}"/>
              </a:ext>
            </a:extLst>
          </p:cNvPr>
          <p:cNvCxnSpPr>
            <a:cxnSpLocks/>
          </p:cNvCxnSpPr>
          <p:nvPr/>
        </p:nvCxnSpPr>
        <p:spPr>
          <a:xfrm>
            <a:off x="9553715" y="2172190"/>
            <a:ext cx="808357" cy="264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06427AC1-104B-AF4D-9634-BE6185F258CE}"/>
              </a:ext>
            </a:extLst>
          </p:cNvPr>
          <p:cNvCxnSpPr>
            <a:cxnSpLocks/>
          </p:cNvCxnSpPr>
          <p:nvPr/>
        </p:nvCxnSpPr>
        <p:spPr>
          <a:xfrm flipV="1">
            <a:off x="9553715" y="1790949"/>
            <a:ext cx="808357" cy="3812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30E873E-6EC0-624C-A7B0-8D626A90907E}"/>
              </a:ext>
            </a:extLst>
          </p:cNvPr>
          <p:cNvSpPr/>
          <p:nvPr/>
        </p:nvSpPr>
        <p:spPr bwMode="auto">
          <a:xfrm>
            <a:off x="3488145" y="2408593"/>
            <a:ext cx="1271501" cy="2131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Lake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8384C96-0EB6-9441-BFBE-7064F4C365E5}"/>
              </a:ext>
            </a:extLst>
          </p:cNvPr>
          <p:cNvGrpSpPr/>
          <p:nvPr/>
        </p:nvGrpSpPr>
        <p:grpSpPr>
          <a:xfrm>
            <a:off x="3408972" y="2015242"/>
            <a:ext cx="6150694" cy="3863336"/>
            <a:chOff x="3594025" y="2322292"/>
            <a:chExt cx="6150694" cy="386333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973BB15-EFB6-4047-872C-4D1E1D84DABA}"/>
                </a:ext>
              </a:extLst>
            </p:cNvPr>
            <p:cNvSpPr/>
            <p:nvPr/>
          </p:nvSpPr>
          <p:spPr bwMode="auto">
            <a:xfrm>
              <a:off x="5546217" y="2322292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Relational Data Store 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&amp; MPP Databases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F71832D-D7E0-D147-93CC-F2287970D361}"/>
                </a:ext>
              </a:extLst>
            </p:cNvPr>
            <p:cNvSpPr/>
            <p:nvPr/>
          </p:nvSpPr>
          <p:spPr bwMode="auto">
            <a:xfrm>
              <a:off x="8016719" y="2322292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Enterprise Reporting Platform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7506D2C-0F27-5740-AB30-38A3D6FB42E4}"/>
                </a:ext>
              </a:extLst>
            </p:cNvPr>
            <p:cNvSpPr/>
            <p:nvPr/>
          </p:nvSpPr>
          <p:spPr bwMode="auto">
            <a:xfrm>
              <a:off x="8016719" y="3421165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API endpoints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1809E5B-2DED-364C-9E97-DBAC6A04CFCA}"/>
                </a:ext>
              </a:extLst>
            </p:cNvPr>
            <p:cNvSpPr/>
            <p:nvPr/>
          </p:nvSpPr>
          <p:spPr bwMode="auto">
            <a:xfrm>
              <a:off x="5532352" y="3421165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Indexing and Querying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F73CAF9-4811-A046-B25C-7E8300F4A67D}"/>
                </a:ext>
              </a:extLst>
            </p:cNvPr>
            <p:cNvSpPr/>
            <p:nvPr/>
          </p:nvSpPr>
          <p:spPr bwMode="auto">
            <a:xfrm>
              <a:off x="8016719" y="5465628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Real time Indexing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(Ex: Elastic Cache)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113968F-78DD-7146-B69E-662372979CB0}"/>
                </a:ext>
              </a:extLst>
            </p:cNvPr>
            <p:cNvSpPr/>
            <p:nvPr/>
          </p:nvSpPr>
          <p:spPr bwMode="auto">
            <a:xfrm>
              <a:off x="5532352" y="4825109"/>
              <a:ext cx="208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Distributed Processing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Feature Engineering</a:t>
              </a:r>
            </a:p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Sampling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00A23D5-FCAE-5741-99CB-68F2C9BCC070}"/>
                </a:ext>
              </a:extLst>
            </p:cNvPr>
            <p:cNvSpPr/>
            <p:nvPr/>
          </p:nvSpPr>
          <p:spPr bwMode="auto">
            <a:xfrm>
              <a:off x="8016719" y="4402955"/>
              <a:ext cx="1728000" cy="720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Machine Learning Workbench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19B1B19-04DA-8B44-8A63-040D22F286B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352" y="2561384"/>
              <a:ext cx="3963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88DE0C1-8FB7-4241-8778-F1ABECD2EDBE}"/>
                </a:ext>
              </a:extLst>
            </p:cNvPr>
            <p:cNvCxnSpPr>
              <a:cxnSpLocks/>
            </p:cNvCxnSpPr>
            <p:nvPr/>
          </p:nvCxnSpPr>
          <p:spPr>
            <a:xfrm>
              <a:off x="7620352" y="3781165"/>
              <a:ext cx="3963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BE352DF5-D078-D644-8E3F-A80E21DF5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913" y="2561384"/>
              <a:ext cx="534439" cy="122110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E23B78C8-F964-EA4C-8731-AEB013403BC1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3" y="3782492"/>
              <a:ext cx="534439" cy="140261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0DC9D4FE-0B58-B740-AAD4-92C68580577E}"/>
                </a:ext>
              </a:extLst>
            </p:cNvPr>
            <p:cNvCxnSpPr/>
            <p:nvPr/>
          </p:nvCxnSpPr>
          <p:spPr>
            <a:xfrm>
              <a:off x="7544032" y="5388041"/>
              <a:ext cx="472687" cy="5119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D9843FB-FA0C-0347-B93E-0600BB06016C}"/>
                </a:ext>
              </a:extLst>
            </p:cNvPr>
            <p:cNvSpPr/>
            <p:nvPr/>
          </p:nvSpPr>
          <p:spPr>
            <a:xfrm>
              <a:off x="3594025" y="2613900"/>
              <a:ext cx="1403888" cy="2337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BBBCC491-3998-EC43-ABD6-6557490B5CEB}"/>
                </a:ext>
              </a:extLst>
            </p:cNvPr>
            <p:cNvCxnSpPr/>
            <p:nvPr/>
          </p:nvCxnSpPr>
          <p:spPr>
            <a:xfrm flipV="1">
              <a:off x="7544032" y="4836143"/>
              <a:ext cx="472688" cy="5518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7A194-DB54-AC49-8098-59DA022903AF}"/>
              </a:ext>
            </a:extLst>
          </p:cNvPr>
          <p:cNvSpPr txBox="1"/>
          <p:nvPr/>
        </p:nvSpPr>
        <p:spPr>
          <a:xfrm>
            <a:off x="3333970" y="1116396"/>
            <a:ext cx="626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Isolating Compute from Storage for Throttle Free, Optimized, Cataloged, Secured and Accountable Single View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3878B6E-DE96-674C-A3CE-AFDBE088BD74}"/>
              </a:ext>
            </a:extLst>
          </p:cNvPr>
          <p:cNvCxnSpPr/>
          <p:nvPr/>
        </p:nvCxnSpPr>
        <p:spPr>
          <a:xfrm>
            <a:off x="1185596" y="3744791"/>
            <a:ext cx="353782" cy="4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D8CA664-217A-B94A-9DBC-38EC659E8DB9}"/>
              </a:ext>
            </a:extLst>
          </p:cNvPr>
          <p:cNvGrpSpPr/>
          <p:nvPr/>
        </p:nvGrpSpPr>
        <p:grpSpPr>
          <a:xfrm>
            <a:off x="114229" y="1302403"/>
            <a:ext cx="3298723" cy="4343423"/>
            <a:chOff x="162674" y="1339171"/>
            <a:chExt cx="3298723" cy="434342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6ADEB2C-5834-0F4B-81C6-F6F11D6387D7}"/>
                </a:ext>
              </a:extLst>
            </p:cNvPr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rgbClr val="CCCCCC"/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E9989B2-8D1F-004D-B131-3CD30A632277}"/>
                </a:ext>
              </a:extLst>
            </p:cNvPr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0DA2F52-9835-814B-AA27-E9F7F0E82089}"/>
                </a:ext>
              </a:extLst>
            </p:cNvPr>
            <p:cNvSpPr/>
            <p:nvPr/>
          </p:nvSpPr>
          <p:spPr bwMode="auto">
            <a:xfrm>
              <a:off x="210493" y="1893224"/>
              <a:ext cx="1113667" cy="37766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4D14A04-EFF1-DD4A-8292-31A81982D8EF}"/>
                </a:ext>
              </a:extLst>
            </p:cNvPr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E1138C-B4F9-FA49-894A-861E79E138B3}"/>
                </a:ext>
              </a:extLst>
            </p:cNvPr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1B67141-3647-9445-A247-EC09C028579C}"/>
                </a:ext>
              </a:extLst>
            </p:cNvPr>
            <p:cNvSpPr txBox="1"/>
            <p:nvPr/>
          </p:nvSpPr>
          <p:spPr>
            <a:xfrm>
              <a:off x="184406" y="2048801"/>
              <a:ext cx="1113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C8C574D-F90E-6E44-9D8D-7DCDC271DA45}"/>
                </a:ext>
              </a:extLst>
            </p:cNvPr>
            <p:cNvSpPr txBox="1"/>
            <p:nvPr/>
          </p:nvSpPr>
          <p:spPr>
            <a:xfrm>
              <a:off x="162674" y="3018901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503044-3978-5F4A-85AE-79919F7B5613}"/>
                </a:ext>
              </a:extLst>
            </p:cNvPr>
            <p:cNvSpPr txBox="1"/>
            <p:nvPr/>
          </p:nvSpPr>
          <p:spPr>
            <a:xfrm>
              <a:off x="188033" y="3868907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9820583-8F44-BB4D-BC9B-A45ABCD37E3D}"/>
                </a:ext>
              </a:extLst>
            </p:cNvPr>
            <p:cNvSpPr txBox="1"/>
            <p:nvPr/>
          </p:nvSpPr>
          <p:spPr>
            <a:xfrm>
              <a:off x="184860" y="4825684"/>
              <a:ext cx="1329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0540531-335B-CF49-87FD-70E0CD7C50FC}"/>
                </a:ext>
              </a:extLst>
            </p:cNvPr>
            <p:cNvSpPr txBox="1"/>
            <p:nvPr/>
          </p:nvSpPr>
          <p:spPr>
            <a:xfrm>
              <a:off x="210493" y="1339171"/>
              <a:ext cx="2895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0611512-E658-2842-84C2-FD62F82D46AC}"/>
              </a:ext>
            </a:extLst>
          </p:cNvPr>
          <p:cNvSpPr/>
          <p:nvPr/>
        </p:nvSpPr>
        <p:spPr bwMode="auto">
          <a:xfrm>
            <a:off x="10362072" y="1562349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6D7C8F0-0461-EE45-8F00-539684202BD7}"/>
              </a:ext>
            </a:extLst>
          </p:cNvPr>
          <p:cNvSpPr/>
          <p:nvPr/>
        </p:nvSpPr>
        <p:spPr bwMode="auto">
          <a:xfrm>
            <a:off x="10362072" y="2207743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51ED0A3-1CF2-C143-891F-CEF43529E3B6}"/>
              </a:ext>
            </a:extLst>
          </p:cNvPr>
          <p:cNvSpPr/>
          <p:nvPr/>
        </p:nvSpPr>
        <p:spPr bwMode="auto">
          <a:xfrm>
            <a:off x="10362072" y="3160393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618A195-F63E-0D47-9275-6E7492BB6C41}"/>
              </a:ext>
            </a:extLst>
          </p:cNvPr>
          <p:cNvSpPr/>
          <p:nvPr/>
        </p:nvSpPr>
        <p:spPr bwMode="auto">
          <a:xfrm>
            <a:off x="10362072" y="4145752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AF5EF79-3E88-814A-A61E-DA93B63859CB}"/>
              </a:ext>
            </a:extLst>
          </p:cNvPr>
          <p:cNvSpPr/>
          <p:nvPr/>
        </p:nvSpPr>
        <p:spPr bwMode="auto">
          <a:xfrm>
            <a:off x="10362072" y="5202550"/>
            <a:ext cx="1548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A7E0479-EE97-CC48-9992-EDE416B6E44C}"/>
              </a:ext>
            </a:extLst>
          </p:cNvPr>
          <p:cNvSpPr txBox="1"/>
          <p:nvPr/>
        </p:nvSpPr>
        <p:spPr>
          <a:xfrm>
            <a:off x="10151636" y="947664"/>
            <a:ext cx="18686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BA3B6E-49F2-684A-9EF7-EDF86199A6F9}"/>
              </a:ext>
            </a:extLst>
          </p:cNvPr>
          <p:cNvSpPr txBox="1"/>
          <p:nvPr/>
        </p:nvSpPr>
        <p:spPr>
          <a:xfrm>
            <a:off x="284846" y="499576"/>
            <a:ext cx="113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LatentView’s Workload-centric architectures help democratize insights beyond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667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2AA008-D72B-48EF-AD1B-153AAA8C4410}"/>
              </a:ext>
            </a:extLst>
          </p:cNvPr>
          <p:cNvSpPr/>
          <p:nvPr/>
        </p:nvSpPr>
        <p:spPr>
          <a:xfrm>
            <a:off x="8375374" y="3470092"/>
            <a:ext cx="3669228" cy="3304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Cloud-based Data Lake to Enhance Analytics Operations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770" y="453212"/>
            <a:ext cx="5926450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r>
              <a:rPr lang="en-US" sz="1400" b="1" kern="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Food Distributor in the 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1013096"/>
            <a:ext cx="12192003" cy="23812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95" y="1891378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5595" y="1663847"/>
            <a:ext cx="3588326" cy="158959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5631" y="1967081"/>
            <a:ext cx="3499537" cy="1102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Business users faced significant delays in accessing and analyzing data and had difficulty in handling large volumes of data for analytics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1770" y="1733364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286637" y="1687773"/>
            <a:ext cx="3592151" cy="15606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82363" y="1935378"/>
            <a:ext cx="3651619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Reduced cost of ownership and increased throughput of cloud hosted analytics solutions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4021" y="1030650"/>
            <a:ext cx="11744883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lvl="0">
              <a:lnSpc>
                <a:spcPct val="120000"/>
              </a:lnSpc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Problem: </a:t>
            </a:r>
            <a:r>
              <a:rPr lang="en-US" sz="1400" kern="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Ageing legacy Business Analytics Infrastructure with high cost of ownership slowing down realizable analytics value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40542" y="1891378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1335" y="1694925"/>
            <a:ext cx="3588326" cy="155349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46926" y="1922499"/>
            <a:ext cx="34867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Migrated 60TB of data from legacy systems into a cloud based data lake with extended periodic data refresh which supports reporting and advanced analytics solutions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43891" y="1667223"/>
            <a:ext cx="213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82363" y="1694198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</p:txBody>
      </p:sp>
      <p:pic>
        <p:nvPicPr>
          <p:cNvPr id="70" name="Picture 2" descr="https://lh6.googleusercontent.com/YXBNUTY2oO-3yU6sPIPCIkAkx7OzexZ4lVbkeWWJhHh4ph1uC6QTKH7IkQUk4p1FhhP8V_M9FOBTpgQYYXPoBLYhGQveZBTAjD59IqE1KZyQUEHRN6_YmTOBHnD8psAwFZaCf710">
            <a:extLst>
              <a:ext uri="{FF2B5EF4-FFF2-40B4-BE49-F238E27FC236}">
                <a16:creationId xmlns:a16="http://schemas.microsoft.com/office/drawing/2014/main" id="{B90C985A-843A-41EE-9C5D-548B7F12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769" y="3470092"/>
            <a:ext cx="7977079" cy="33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s://d30y9cdsu7xlg0.cloudfront.net/png/7137-200.png">
            <a:extLst>
              <a:ext uri="{FF2B5EF4-FFF2-40B4-BE49-F238E27FC236}">
                <a16:creationId xmlns:a16="http://schemas.microsoft.com/office/drawing/2014/main" id="{EC199520-0709-4680-A7BE-7C2D1F58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96" y="3369186"/>
            <a:ext cx="682254" cy="6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9F75429-663C-4392-960A-0CD4072EFCED}"/>
              </a:ext>
            </a:extLst>
          </p:cNvPr>
          <p:cNvCxnSpPr>
            <a:cxnSpLocks/>
          </p:cNvCxnSpPr>
          <p:nvPr/>
        </p:nvCxnSpPr>
        <p:spPr>
          <a:xfrm flipH="1">
            <a:off x="8645429" y="3505103"/>
            <a:ext cx="4293" cy="3077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97FEF32-D022-4253-AE73-8EBD673662F8}"/>
              </a:ext>
            </a:extLst>
          </p:cNvPr>
          <p:cNvCxnSpPr>
            <a:cxnSpLocks/>
          </p:cNvCxnSpPr>
          <p:nvPr/>
        </p:nvCxnSpPr>
        <p:spPr>
          <a:xfrm>
            <a:off x="8649722" y="3502513"/>
            <a:ext cx="46586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C74E6A-09CB-469C-853E-28B7772A4C0D}"/>
              </a:ext>
            </a:extLst>
          </p:cNvPr>
          <p:cNvCxnSpPr>
            <a:cxnSpLocks/>
          </p:cNvCxnSpPr>
          <p:nvPr/>
        </p:nvCxnSpPr>
        <p:spPr>
          <a:xfrm>
            <a:off x="8649722" y="4513227"/>
            <a:ext cx="46586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F9C6A6F-2ECA-4599-953B-1AE2E1DEE61A}"/>
              </a:ext>
            </a:extLst>
          </p:cNvPr>
          <p:cNvCxnSpPr>
            <a:cxnSpLocks/>
          </p:cNvCxnSpPr>
          <p:nvPr/>
        </p:nvCxnSpPr>
        <p:spPr>
          <a:xfrm>
            <a:off x="8649722" y="5550038"/>
            <a:ext cx="4820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85A532-5BB5-4267-8957-FA79F79CF7D5}"/>
              </a:ext>
            </a:extLst>
          </p:cNvPr>
          <p:cNvCxnSpPr>
            <a:cxnSpLocks/>
          </p:cNvCxnSpPr>
          <p:nvPr/>
        </p:nvCxnSpPr>
        <p:spPr>
          <a:xfrm>
            <a:off x="8657808" y="6530309"/>
            <a:ext cx="45777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649B7624-699D-406B-AA5D-C2FF73A492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05" r="29948"/>
          <a:stretch/>
        </p:blipFill>
        <p:spPr>
          <a:xfrm>
            <a:off x="9322250" y="4302743"/>
            <a:ext cx="624270" cy="5412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B8070D8-A067-4A79-A4EF-083FC6DBBE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625" y="6035304"/>
            <a:ext cx="731520" cy="651606"/>
          </a:xfrm>
          <a:prstGeom prst="rect">
            <a:avLst/>
          </a:prstGeom>
        </p:spPr>
      </p:pic>
      <p:pic>
        <p:nvPicPr>
          <p:cNvPr id="79" name="Picture 2" descr="Image result for substitute icon">
            <a:extLst>
              <a:ext uri="{FF2B5EF4-FFF2-40B4-BE49-F238E27FC236}">
                <a16:creationId xmlns:a16="http://schemas.microsoft.com/office/drawing/2014/main" id="{29CAA68D-4EAC-4F30-B141-3211544F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3742" y="5188257"/>
            <a:ext cx="756135" cy="7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8FE7B43-678E-4F49-9C27-A74FBD8B0FB6}"/>
              </a:ext>
            </a:extLst>
          </p:cNvPr>
          <p:cNvSpPr/>
          <p:nvPr/>
        </p:nvSpPr>
        <p:spPr>
          <a:xfrm>
            <a:off x="10071586" y="3463612"/>
            <a:ext cx="197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Recommendation Engine</a:t>
            </a:r>
            <a:endParaRPr lang="en-US" sz="12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E84A55-9974-490A-9E45-9595F267E77C}"/>
              </a:ext>
            </a:extLst>
          </p:cNvPr>
          <p:cNvSpPr/>
          <p:nvPr/>
        </p:nvSpPr>
        <p:spPr>
          <a:xfrm>
            <a:off x="10071586" y="4377377"/>
            <a:ext cx="1973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Order Anomaly Detection</a:t>
            </a:r>
            <a:endParaRPr lang="en-US" sz="12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6FB522-6A02-498E-9E55-ED0465912889}"/>
              </a:ext>
            </a:extLst>
          </p:cNvPr>
          <p:cNvSpPr/>
          <p:nvPr/>
        </p:nvSpPr>
        <p:spPr>
          <a:xfrm>
            <a:off x="10071586" y="5414188"/>
            <a:ext cx="197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 Substitution</a:t>
            </a:r>
            <a:endParaRPr lang="en-US" sz="12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E29AEA-1CDC-4336-BB24-958F33846A4D}"/>
              </a:ext>
            </a:extLst>
          </p:cNvPr>
          <p:cNvSpPr/>
          <p:nvPr/>
        </p:nvSpPr>
        <p:spPr>
          <a:xfrm>
            <a:off x="10071585" y="6092422"/>
            <a:ext cx="1973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Revenue Management Use Cases</a:t>
            </a:r>
            <a:endParaRPr lang="en-US" sz="12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0EF8B61-3E56-4912-B447-8F3F540C70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2395" y="5017977"/>
            <a:ext cx="1021440" cy="1013215"/>
          </a:xfrm>
          <a:prstGeom prst="bentConnector3">
            <a:avLst>
              <a:gd name="adj1" fmla="val 46859"/>
            </a:avLst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6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2AC26-72A8-4E64-BC3A-A3E9DFC5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CCB371-D4FA-4864-A1F7-2C8658615F16}"/>
              </a:ext>
            </a:extLst>
          </p:cNvPr>
          <p:cNvGrpSpPr/>
          <p:nvPr/>
        </p:nvGrpSpPr>
        <p:grpSpPr>
          <a:xfrm>
            <a:off x="802147" y="1013849"/>
            <a:ext cx="10352997" cy="731779"/>
            <a:chOff x="1193569" y="1270441"/>
            <a:chExt cx="10352997" cy="731779"/>
          </a:xfrm>
        </p:grpSpPr>
        <p:sp>
          <p:nvSpPr>
            <p:cNvPr id="11" name="Abgerundetes Rechteck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42FC84DB-72D6-44BD-9738-8951FBDF0F86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5EEE6A-68FB-4D92-AC5D-D5DE920881B4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1339C2D1-70CB-48A5-8F88-98D82D75D2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4" name="Rectangle 24">
                <a:extLst>
                  <a:ext uri="{FF2B5EF4-FFF2-40B4-BE49-F238E27FC236}">
                    <a16:creationId xmlns:a16="http://schemas.microsoft.com/office/drawing/2014/main" id="{5B13D54F-74A0-4889-900A-D1AC48C77014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/>
                  <a:t>Introduction to LatentView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4D2D2-0D93-4AED-A3E3-65742064C153}"/>
              </a:ext>
            </a:extLst>
          </p:cNvPr>
          <p:cNvGrpSpPr/>
          <p:nvPr/>
        </p:nvGrpSpPr>
        <p:grpSpPr>
          <a:xfrm>
            <a:off x="800231" y="1824957"/>
            <a:ext cx="10352997" cy="738251"/>
            <a:chOff x="1193569" y="2338729"/>
            <a:chExt cx="10352997" cy="7382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AEEF0F-B2F5-4ABB-B2CD-3CD68A52E58C}"/>
                </a:ext>
              </a:extLst>
            </p:cNvPr>
            <p:cNvGrpSpPr/>
            <p:nvPr/>
          </p:nvGrpSpPr>
          <p:grpSpPr>
            <a:xfrm>
              <a:off x="1983934" y="2338729"/>
              <a:ext cx="9562632" cy="731520"/>
              <a:chOff x="1983934" y="2338729"/>
              <a:chExt cx="9562632" cy="731520"/>
            </a:xfrm>
          </p:grpSpPr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16BBA945-B67B-46F2-BA27-6F36D9D73B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2338729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Rectangle 24">
                <a:extLst>
                  <a:ext uri="{FF2B5EF4-FFF2-40B4-BE49-F238E27FC236}">
                    <a16:creationId xmlns:a16="http://schemas.microsoft.com/office/drawing/2014/main" id="{411AF7F2-CEB4-4CC7-A8D1-52E3F85326A4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" name="Abgerundetes Rechteck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036E5A7C-0D1A-470E-81BC-3C6A302777E8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</p:grpSp>
      <p:sp>
        <p:nvSpPr>
          <p:cNvPr id="26" name="Rectangle 24">
            <a:extLst>
              <a:ext uri="{FF2B5EF4-FFF2-40B4-BE49-F238E27FC236}">
                <a16:creationId xmlns:a16="http://schemas.microsoft.com/office/drawing/2014/main" id="{A3AB1498-88C7-4564-8C35-AC32F2193E44}"/>
              </a:ext>
            </a:extLst>
          </p:cNvPr>
          <p:cNvSpPr txBox="1"/>
          <p:nvPr/>
        </p:nvSpPr>
        <p:spPr>
          <a:xfrm>
            <a:off x="1717582" y="204411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Data Engineering Capabilities &amp; Case Studies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0FA82-E4F9-4BE4-8465-F45A804138BF}"/>
              </a:ext>
            </a:extLst>
          </p:cNvPr>
          <p:cNvGrpSpPr/>
          <p:nvPr/>
        </p:nvGrpSpPr>
        <p:grpSpPr>
          <a:xfrm>
            <a:off x="800231" y="2649527"/>
            <a:ext cx="10352997" cy="738251"/>
            <a:chOff x="1193569" y="2338729"/>
            <a:chExt cx="10352997" cy="7382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ECF0F0E-8CB5-4DC7-99E7-0685993A2BDE}"/>
                </a:ext>
              </a:extLst>
            </p:cNvPr>
            <p:cNvGrpSpPr/>
            <p:nvPr/>
          </p:nvGrpSpPr>
          <p:grpSpPr>
            <a:xfrm>
              <a:off x="1983934" y="2338729"/>
              <a:ext cx="9562632" cy="731520"/>
              <a:chOff x="1983934" y="2338729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624F7258-6568-43BD-B89D-8413FBF02B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2338729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AB73B6B7-9028-4650-B8E4-0A8BE3E16C06}"/>
                  </a:ext>
                </a:extLst>
              </p:cNvPr>
              <p:cNvSpPr txBox="1"/>
              <p:nvPr/>
            </p:nvSpPr>
            <p:spPr>
              <a:xfrm>
                <a:off x="2104341" y="2557891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190500" lvl="0" indent="-19050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 b="1"/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pPr marL="0" indent="0">
                  <a:buNone/>
                </a:pPr>
                <a:endParaRPr lang="en-US" sz="2000" b="0" kern="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Abgerundetes Rechteck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5F486EDA-B318-4268-A7F4-7569EF23FE38}"/>
                </a:ext>
              </a:extLst>
            </p:cNvPr>
            <p:cNvSpPr/>
            <p:nvPr/>
          </p:nvSpPr>
          <p:spPr bwMode="gray">
            <a:xfrm>
              <a:off x="1193569" y="2345460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54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C02D049-4740-4F59-98A2-631F5B7C88CA}"/>
              </a:ext>
            </a:extLst>
          </p:cNvPr>
          <p:cNvSpPr txBox="1"/>
          <p:nvPr/>
        </p:nvSpPr>
        <p:spPr>
          <a:xfrm>
            <a:off x="1717582" y="2841383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lvl="0" indent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2000" b="0" ker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r>
              <a:rPr lang="en-IN" dirty="0"/>
              <a:t>MicroStrategy Capabilities &amp; Case Studies</a:t>
            </a:r>
          </a:p>
        </p:txBody>
      </p:sp>
    </p:spTree>
    <p:extLst>
      <p:ext uri="{BB962C8B-B14F-4D97-AF65-F5344CB8AC3E}">
        <p14:creationId xmlns:p14="http://schemas.microsoft.com/office/powerpoint/2010/main" val="115339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rPr>
              <a:t>Data Engineering DevOps for a Leading Media Company</a:t>
            </a:r>
            <a:endParaRPr lang="en-US" sz="28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ea typeface="Arial"/>
              <a:cs typeface="Segoe UI" panose="020B0502040204020203" pitchFamily="34" charset="0"/>
              <a:sym typeface="Arial"/>
            </a:endParaRPr>
          </a:p>
        </p:txBody>
      </p:sp>
      <p:sp>
        <p:nvSpPr>
          <p:cNvPr id="35" name="Rounded Rectangle 4">
            <a:extLst>
              <a:ext uri="{FF2B5EF4-FFF2-40B4-BE49-F238E27FC236}">
                <a16:creationId xmlns:a16="http://schemas.microsoft.com/office/drawing/2014/main" id="{2B0C2E4B-F20A-4A0E-9737-69D84A0BAB99}"/>
              </a:ext>
            </a:extLst>
          </p:cNvPr>
          <p:cNvSpPr/>
          <p:nvPr/>
        </p:nvSpPr>
        <p:spPr>
          <a:xfrm>
            <a:off x="249311" y="760221"/>
            <a:ext cx="679354" cy="411363"/>
          </a:xfrm>
          <a:prstGeom prst="homePlate">
            <a:avLst>
              <a:gd name="adj" fmla="val 23380"/>
            </a:avLst>
          </a:prstGeom>
          <a:solidFill>
            <a:schemeClr val="tx2">
              <a:alpha val="87843"/>
            </a:schemeClr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5" tIns="91363" rIns="182725" bIns="913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237" fontAlgn="base">
              <a:spcBef>
                <a:spcPct val="0"/>
              </a:spcBef>
              <a:spcAft>
                <a:spcPts val="1200"/>
              </a:spcAft>
              <a:defRPr/>
            </a:pPr>
            <a:endParaRPr lang="en-US" sz="1765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08847FB2-811B-483E-8A15-7A91EED4E3F1}"/>
              </a:ext>
            </a:extLst>
          </p:cNvPr>
          <p:cNvSpPr/>
          <p:nvPr/>
        </p:nvSpPr>
        <p:spPr>
          <a:xfrm>
            <a:off x="249310" y="760221"/>
            <a:ext cx="11693379" cy="411363"/>
          </a:xfrm>
          <a:prstGeom prst="rect">
            <a:avLst/>
          </a:prstGeom>
          <a:solidFill>
            <a:schemeClr val="tx2">
              <a:alpha val="87843"/>
            </a:schemeClr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5" tIns="91363" rIns="182725" bIns="913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23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765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Scope</a:t>
            </a:r>
          </a:p>
        </p:txBody>
      </p:sp>
      <p:sp>
        <p:nvSpPr>
          <p:cNvPr id="39" name="Rounded Rectangle 4">
            <a:extLst>
              <a:ext uri="{FF2B5EF4-FFF2-40B4-BE49-F238E27FC236}">
                <a16:creationId xmlns:a16="http://schemas.microsoft.com/office/drawing/2014/main" id="{6C2FD716-6D61-4D80-8672-84C24EC1AC0B}"/>
              </a:ext>
            </a:extLst>
          </p:cNvPr>
          <p:cNvSpPr>
            <a:spLocks/>
          </p:cNvSpPr>
          <p:nvPr/>
        </p:nvSpPr>
        <p:spPr>
          <a:xfrm>
            <a:off x="249310" y="1165123"/>
            <a:ext cx="11693379" cy="14455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5" tIns="137043" rIns="182725" bIns="913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Continue to design &amp; extend the S3 based Data lake in AWS in DevOps mode.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 the data model/schema in S3 same as the existing sources in RawDataHub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 scheduled, automated continuous ingestion pipeline in AWS.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the existing data consumption layer for Business enablement team and data science team for quick and easy analytics.</a:t>
            </a:r>
            <a:endParaRPr lang="en-IN" sz="1500" kern="0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S3 architecture shall be based on an understanding of </a:t>
            </a:r>
            <a:r>
              <a:rPr lang="en-US" sz="1500" kern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data landscape – RDH and its respective data sources.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3A6605-7391-4271-8344-B475270C92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85" y="3217285"/>
            <a:ext cx="9186203" cy="3332056"/>
          </a:xfrm>
          <a:prstGeom prst="rect">
            <a:avLst/>
          </a:prstGeom>
          <a:noFill/>
        </p:spPr>
      </p:pic>
      <p:sp>
        <p:nvSpPr>
          <p:cNvPr id="66" name="Rounded Rectangle 4">
            <a:extLst>
              <a:ext uri="{FF2B5EF4-FFF2-40B4-BE49-F238E27FC236}">
                <a16:creationId xmlns:a16="http://schemas.microsoft.com/office/drawing/2014/main" id="{3D9F18A4-CFFB-4976-AF62-CB7D48AE5EAA}"/>
              </a:ext>
            </a:extLst>
          </p:cNvPr>
          <p:cNvSpPr/>
          <p:nvPr/>
        </p:nvSpPr>
        <p:spPr>
          <a:xfrm>
            <a:off x="249309" y="2708300"/>
            <a:ext cx="11693379" cy="411363"/>
          </a:xfrm>
          <a:prstGeom prst="rect">
            <a:avLst/>
          </a:prstGeom>
          <a:solidFill>
            <a:schemeClr val="tx2">
              <a:alpha val="87843"/>
            </a:schemeClr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5" tIns="91363" rIns="182725" bIns="913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23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765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7958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9B4FA9-10EB-4EC0-A15C-86973331D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55824" y="2348132"/>
            <a:ext cx="7868336" cy="914400"/>
          </a:xfrm>
        </p:spPr>
        <p:txBody>
          <a:bodyPr/>
          <a:lstStyle/>
          <a:p>
            <a:r>
              <a:rPr lang="en-US" dirty="0"/>
              <a:t>MicroStrategy Capabilities &amp; Case Studies</a:t>
            </a:r>
          </a:p>
        </p:txBody>
      </p:sp>
    </p:spTree>
    <p:extLst>
      <p:ext uri="{BB962C8B-B14F-4D97-AF65-F5344CB8AC3E}">
        <p14:creationId xmlns:p14="http://schemas.microsoft.com/office/powerpoint/2010/main" val="213881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ED1A847-ACDA-40A9-A5B8-BAE0111D18C5}"/>
              </a:ext>
            </a:extLst>
          </p:cNvPr>
          <p:cNvSpPr/>
          <p:nvPr/>
        </p:nvSpPr>
        <p:spPr>
          <a:xfrm>
            <a:off x="9193581" y="1275157"/>
            <a:ext cx="2880000" cy="3096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6DFBF-2D77-43DC-AE0E-95DAD3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MicroStrategy Expertise </a:t>
            </a:r>
            <a:r>
              <a:rPr lang="mr-IN" dirty="0"/>
              <a:t>–</a:t>
            </a:r>
            <a:r>
              <a:rPr lang="en-IN" dirty="0"/>
              <a:t> An End to End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89651-5E7B-4110-8A38-8825AF13C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ADF26AF-2748-4358-9162-7250287B6EE4}" type="slidenum">
              <a:rPr lang="en-US" sz="1100" smtClean="0"/>
              <a:t>22</a:t>
            </a:fld>
            <a:endParaRPr lang="en-US" sz="1100" dirty="0"/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EE67BE09-5B59-4DD1-86ED-1DA2DAB8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A0E636D-EB5E-4E66-8564-BD5FB3384F43}"/>
              </a:ext>
            </a:extLst>
          </p:cNvPr>
          <p:cNvGrpSpPr/>
          <p:nvPr/>
        </p:nvGrpSpPr>
        <p:grpSpPr>
          <a:xfrm>
            <a:off x="138792" y="1256107"/>
            <a:ext cx="4485435" cy="3096000"/>
            <a:chOff x="43542" y="2056207"/>
            <a:chExt cx="4485435" cy="309600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EC8E628-7090-4564-9EBC-09D70FCAF59C}"/>
                </a:ext>
              </a:extLst>
            </p:cNvPr>
            <p:cNvSpPr/>
            <p:nvPr/>
          </p:nvSpPr>
          <p:spPr>
            <a:xfrm>
              <a:off x="43542" y="2056207"/>
              <a:ext cx="4003466" cy="309600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62B692-CF8D-4BF5-A52B-FE3A3BD2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41" y="2142227"/>
              <a:ext cx="4443036" cy="293686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50B22B-44C7-4166-BD81-3D4E9E9279C0}"/>
              </a:ext>
            </a:extLst>
          </p:cNvPr>
          <p:cNvGrpSpPr/>
          <p:nvPr/>
        </p:nvGrpSpPr>
        <p:grpSpPr>
          <a:xfrm>
            <a:off x="4478589" y="1499837"/>
            <a:ext cx="3916977" cy="2547634"/>
            <a:chOff x="4573839" y="2604419"/>
            <a:chExt cx="3916977" cy="25476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DCD975-867F-48BF-8E23-6983591311F0}"/>
                </a:ext>
              </a:extLst>
            </p:cNvPr>
            <p:cNvGrpSpPr/>
            <p:nvPr/>
          </p:nvGrpSpPr>
          <p:grpSpPr>
            <a:xfrm>
              <a:off x="4573839" y="2904238"/>
              <a:ext cx="641595" cy="1512000"/>
              <a:chOff x="3797055" y="3201719"/>
              <a:chExt cx="641595" cy="1512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5371FBC-B013-43FC-BE03-D5C16B76791F}"/>
                  </a:ext>
                </a:extLst>
              </p:cNvPr>
              <p:cNvGrpSpPr/>
              <p:nvPr/>
            </p:nvGrpSpPr>
            <p:grpSpPr>
              <a:xfrm>
                <a:off x="3833904" y="3255909"/>
                <a:ext cx="533566" cy="392041"/>
                <a:chOff x="3868497" y="4865497"/>
                <a:chExt cx="676656" cy="435742"/>
              </a:xfrm>
            </p:grpSpPr>
            <p:sp>
              <p:nvSpPr>
                <p:cNvPr id="23" name="Flowchart: Multidocument 22">
                  <a:extLst>
                    <a:ext uri="{FF2B5EF4-FFF2-40B4-BE49-F238E27FC236}">
                      <a16:creationId xmlns:a16="http://schemas.microsoft.com/office/drawing/2014/main" id="{74AEBE65-0FD6-4427-8956-09B69E5DA33B}"/>
                    </a:ext>
                  </a:extLst>
                </p:cNvPr>
                <p:cNvSpPr/>
                <p:nvPr/>
              </p:nvSpPr>
              <p:spPr bwMode="auto">
                <a:xfrm>
                  <a:off x="3897453" y="4865497"/>
                  <a:ext cx="647700" cy="435742"/>
                </a:xfrm>
                <a:prstGeom prst="flowChartMultidocument">
                  <a:avLst/>
                </a:prstGeom>
                <a:noFill/>
                <a:ln w="12700">
                  <a:solidFill>
                    <a:srgbClr val="229E89"/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154A6E-91D0-4750-8116-4BE33B109604}"/>
                    </a:ext>
                  </a:extLst>
                </p:cNvPr>
                <p:cNvSpPr txBox="1"/>
                <p:nvPr/>
              </p:nvSpPr>
              <p:spPr>
                <a:xfrm>
                  <a:off x="3868497" y="5029022"/>
                  <a:ext cx="625015" cy="205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Flat Files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5A70078-8F8B-4B25-B11F-938CFFF9C33C}"/>
                  </a:ext>
                </a:extLst>
              </p:cNvPr>
              <p:cNvGrpSpPr/>
              <p:nvPr/>
            </p:nvGrpSpPr>
            <p:grpSpPr>
              <a:xfrm>
                <a:off x="3868465" y="3726058"/>
                <a:ext cx="439629" cy="866180"/>
                <a:chOff x="3868465" y="3260720"/>
                <a:chExt cx="439629" cy="86618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A875DE4-D0A3-4E33-A520-81F7D2EA169C}"/>
                    </a:ext>
                  </a:extLst>
                </p:cNvPr>
                <p:cNvGrpSpPr/>
                <p:nvPr/>
              </p:nvGrpSpPr>
              <p:grpSpPr>
                <a:xfrm>
                  <a:off x="3868465" y="3260720"/>
                  <a:ext cx="433887" cy="414797"/>
                  <a:chOff x="4853651" y="5376175"/>
                  <a:chExt cx="433887" cy="41479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9048693E-9D23-4DC6-91C0-2EAF5CB36006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376175"/>
                    <a:ext cx="433887" cy="201561"/>
                    <a:chOff x="4853651" y="5376175"/>
                    <a:chExt cx="433887" cy="201561"/>
                  </a:xfrm>
                </p:grpSpPr>
                <p:sp>
                  <p:nvSpPr>
                    <p:cNvPr id="21" name="Snip Same Side Corner Rectangle 52">
                      <a:extLst>
                        <a:ext uri="{FF2B5EF4-FFF2-40B4-BE49-F238E27FC236}">
                          <a16:creationId xmlns:a16="http://schemas.microsoft.com/office/drawing/2014/main" id="{64008ED6-C2C6-4893-AAEB-C6506D094F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376175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rgbClr val="229E89"/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65345FA-1253-490F-A7DE-4815A9E03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965" y="5393070"/>
                      <a:ext cx="39316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F2481EE4-7100-4F25-BDD5-3969E81659C6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606306"/>
                    <a:ext cx="433887" cy="184666"/>
                    <a:chOff x="4853651" y="5606306"/>
                    <a:chExt cx="433887" cy="184666"/>
                  </a:xfrm>
                </p:grpSpPr>
                <p:sp>
                  <p:nvSpPr>
                    <p:cNvPr id="19" name="Snip Same Side Corner Rectangle 50">
                      <a:extLst>
                        <a:ext uri="{FF2B5EF4-FFF2-40B4-BE49-F238E27FC236}">
                          <a16:creationId xmlns:a16="http://schemas.microsoft.com/office/drawing/2014/main" id="{29435DFA-2013-41E3-8DBB-BBAB58B49B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608887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rgbClr val="229E89"/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88385EEE-6117-4B02-B334-99C60B0BFB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7588" y="5606306"/>
                      <a:ext cx="406012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D428E3F-2466-4096-B021-3726C35E4389}"/>
                    </a:ext>
                  </a:extLst>
                </p:cNvPr>
                <p:cNvGrpSpPr/>
                <p:nvPr/>
              </p:nvGrpSpPr>
              <p:grpSpPr>
                <a:xfrm>
                  <a:off x="3874207" y="3712103"/>
                  <a:ext cx="433887" cy="414797"/>
                  <a:chOff x="4853651" y="5376175"/>
                  <a:chExt cx="433887" cy="414797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1C2C3088-1846-4169-B7EC-8346A576B7B2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376175"/>
                    <a:ext cx="433887" cy="201561"/>
                    <a:chOff x="4853651" y="5376175"/>
                    <a:chExt cx="433887" cy="201561"/>
                  </a:xfrm>
                </p:grpSpPr>
                <p:sp>
                  <p:nvSpPr>
                    <p:cNvPr id="15" name="Snip Same Side Corner Rectangle 46">
                      <a:extLst>
                        <a:ext uri="{FF2B5EF4-FFF2-40B4-BE49-F238E27FC236}">
                          <a16:creationId xmlns:a16="http://schemas.microsoft.com/office/drawing/2014/main" id="{56D41F75-1258-4DE2-A26A-454391360D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376175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rgbClr val="229E89"/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648C046-6F76-448E-BC3E-80DBDE62C5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965" y="5393070"/>
                      <a:ext cx="39316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04E08A2-B088-4E48-8B0C-B6887717324A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606306"/>
                    <a:ext cx="433887" cy="184666"/>
                    <a:chOff x="4853651" y="5606306"/>
                    <a:chExt cx="433887" cy="184666"/>
                  </a:xfrm>
                </p:grpSpPr>
                <p:sp>
                  <p:nvSpPr>
                    <p:cNvPr id="13" name="Snip Same Side Corner Rectangle 44">
                      <a:extLst>
                        <a:ext uri="{FF2B5EF4-FFF2-40B4-BE49-F238E27FC236}">
                          <a16:creationId xmlns:a16="http://schemas.microsoft.com/office/drawing/2014/main" id="{454EBE23-35A3-434B-879E-30DE5782BE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608887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rgbClr val="229E89"/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C61C1DB-FDE8-4945-8025-1BF976FECF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7588" y="5606306"/>
                      <a:ext cx="406012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</p:grpSp>
          </p:grpSp>
          <p:sp>
            <p:nvSpPr>
              <p:cNvPr id="8" name="Round Diagonal Corner Rectangle 39">
                <a:extLst>
                  <a:ext uri="{FF2B5EF4-FFF2-40B4-BE49-F238E27FC236}">
                    <a16:creationId xmlns:a16="http://schemas.microsoft.com/office/drawing/2014/main" id="{0ED505A8-7456-4EB8-ADAF-7AC1AD02BB07}"/>
                  </a:ext>
                </a:extLst>
              </p:cNvPr>
              <p:cNvSpPr/>
              <p:nvPr/>
            </p:nvSpPr>
            <p:spPr bwMode="auto">
              <a:xfrm>
                <a:off x="3797055" y="3201719"/>
                <a:ext cx="641595" cy="1512000"/>
              </a:xfrm>
              <a:prstGeom prst="round2DiagRect">
                <a:avLst/>
              </a:prstGeom>
              <a:noFill/>
              <a:ln w="12700" cmpd="dbl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CAA23F5-0A3E-45C0-896D-79E9A365E1C6}"/>
                </a:ext>
              </a:extLst>
            </p:cNvPr>
            <p:cNvGrpSpPr/>
            <p:nvPr/>
          </p:nvGrpSpPr>
          <p:grpSpPr>
            <a:xfrm>
              <a:off x="5494847" y="2909219"/>
              <a:ext cx="1025192" cy="1512000"/>
              <a:chOff x="4622838" y="2177908"/>
              <a:chExt cx="1025192" cy="1512000"/>
            </a:xfrm>
          </p:grpSpPr>
          <p:sp>
            <p:nvSpPr>
              <p:cNvPr id="26" name="Snip Diagonal Corner Rectangle 57">
                <a:extLst>
                  <a:ext uri="{FF2B5EF4-FFF2-40B4-BE49-F238E27FC236}">
                    <a16:creationId xmlns:a16="http://schemas.microsoft.com/office/drawing/2014/main" id="{62060151-5C30-4CE8-940F-2DBEBFE0B170}"/>
                  </a:ext>
                </a:extLst>
              </p:cNvPr>
              <p:cNvSpPr/>
              <p:nvPr/>
            </p:nvSpPr>
            <p:spPr bwMode="auto">
              <a:xfrm>
                <a:off x="4730453" y="2177908"/>
                <a:ext cx="813648" cy="1512000"/>
              </a:xfrm>
              <a:prstGeom prst="snip2DiagRect">
                <a:avLst/>
              </a:prstGeom>
              <a:noFill/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9CD9AE-BDAA-43FC-A133-9640A2A6E04F}"/>
                  </a:ext>
                </a:extLst>
              </p:cNvPr>
              <p:cNvSpPr txBox="1"/>
              <p:nvPr/>
            </p:nvSpPr>
            <p:spPr>
              <a:xfrm>
                <a:off x="4682699" y="2391527"/>
                <a:ext cx="813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ETL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BECA82-D595-4AA8-AFCD-03C593F823AB}"/>
                  </a:ext>
                </a:extLst>
              </p:cNvPr>
              <p:cNvSpPr txBox="1"/>
              <p:nvPr/>
            </p:nvSpPr>
            <p:spPr>
              <a:xfrm>
                <a:off x="4622838" y="2765516"/>
                <a:ext cx="1025192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0" dirty="0"/>
                  <a:t>Extraction</a:t>
                </a:r>
              </a:p>
              <a:p>
                <a:pPr algn="ctr"/>
                <a:r>
                  <a:rPr lang="en-US" sz="850" dirty="0"/>
                  <a:t>Transformation</a:t>
                </a:r>
              </a:p>
              <a:p>
                <a:pPr algn="ctr"/>
                <a:r>
                  <a:rPr lang="en-US" sz="850" dirty="0"/>
                  <a:t>Loading</a:t>
                </a:r>
              </a:p>
            </p:txBody>
          </p:sp>
        </p:grpSp>
        <p:sp>
          <p:nvSpPr>
            <p:cNvPr id="29" name="Down Arrow 60">
              <a:extLst>
                <a:ext uri="{FF2B5EF4-FFF2-40B4-BE49-F238E27FC236}">
                  <a16:creationId xmlns:a16="http://schemas.microsoft.com/office/drawing/2014/main" id="{2F2411A5-16B5-4468-B5BC-F52ED428DF0F}"/>
                </a:ext>
              </a:extLst>
            </p:cNvPr>
            <p:cNvSpPr/>
            <p:nvPr/>
          </p:nvSpPr>
          <p:spPr bwMode="auto">
            <a:xfrm rot="16200000">
              <a:off x="5290951" y="3608749"/>
              <a:ext cx="162927" cy="251728"/>
            </a:xfrm>
            <a:prstGeom prst="downArrow">
              <a:avLst/>
            </a:prstGeom>
            <a:noFill/>
            <a:ln w="635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Down Arrow 61">
              <a:extLst>
                <a:ext uri="{FF2B5EF4-FFF2-40B4-BE49-F238E27FC236}">
                  <a16:creationId xmlns:a16="http://schemas.microsoft.com/office/drawing/2014/main" id="{343B59DA-C452-4EEA-A121-5022B2440D80}"/>
                </a:ext>
              </a:extLst>
            </p:cNvPr>
            <p:cNvSpPr/>
            <p:nvPr/>
          </p:nvSpPr>
          <p:spPr bwMode="auto">
            <a:xfrm rot="16200000">
              <a:off x="6560654" y="3605406"/>
              <a:ext cx="162927" cy="251728"/>
            </a:xfrm>
            <a:prstGeom prst="downArrow">
              <a:avLst/>
            </a:prstGeom>
            <a:noFill/>
            <a:ln w="635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73BAF3-7C7B-4065-9343-8135EBBADD55}"/>
                </a:ext>
              </a:extLst>
            </p:cNvPr>
            <p:cNvGrpSpPr/>
            <p:nvPr/>
          </p:nvGrpSpPr>
          <p:grpSpPr>
            <a:xfrm>
              <a:off x="6613042" y="2604419"/>
              <a:ext cx="1877774" cy="2160000"/>
              <a:chOff x="5801693" y="1899955"/>
              <a:chExt cx="1524098" cy="2146508"/>
            </a:xfrm>
          </p:grpSpPr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D0727651-93C6-45D1-92D8-0B434396211E}"/>
                  </a:ext>
                </a:extLst>
              </p:cNvPr>
              <p:cNvSpPr/>
              <p:nvPr/>
            </p:nvSpPr>
            <p:spPr bwMode="auto">
              <a:xfrm>
                <a:off x="5951425" y="1899955"/>
                <a:ext cx="1244678" cy="2146508"/>
              </a:xfrm>
              <a:prstGeom prst="flowChartMagneticDisk">
                <a:avLst/>
              </a:prstGeom>
              <a:solidFill>
                <a:srgbClr val="C00000">
                  <a:alpha val="42000"/>
                </a:srgbClr>
              </a:solidFill>
              <a:ln w="127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8A79BD2-1220-4FCF-A085-80249A3F9157}"/>
                  </a:ext>
                </a:extLst>
              </p:cNvPr>
              <p:cNvGrpSpPr/>
              <p:nvPr/>
            </p:nvGrpSpPr>
            <p:grpSpPr>
              <a:xfrm>
                <a:off x="6027959" y="3102902"/>
                <a:ext cx="1152689" cy="488246"/>
                <a:chOff x="5097507" y="4428661"/>
                <a:chExt cx="899012" cy="175222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562A031-220A-4DA4-8F80-40D4A8C355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097507" y="4501972"/>
                  <a:ext cx="189959" cy="101911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BE48B66-C849-42F4-ABFE-6EAE4D3DA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06560" y="4507764"/>
                  <a:ext cx="189959" cy="949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BB04105-1FC7-4CC1-9E4D-2F0246D2C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438635" y="4428661"/>
                  <a:ext cx="189959" cy="9118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BDAE32-5F0F-4137-B937-2F741BB83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48635" y="1959607"/>
                <a:ext cx="484104" cy="39911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88EE30-99EE-45DB-B4ED-29B3F0A7D7E6}"/>
                  </a:ext>
                </a:extLst>
              </p:cNvPr>
              <p:cNvSpPr txBox="1"/>
              <p:nvPr/>
            </p:nvSpPr>
            <p:spPr>
              <a:xfrm>
                <a:off x="6449859" y="3580796"/>
                <a:ext cx="875932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Summary data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750ADC-8124-4C24-8FF3-2634D29BC596}"/>
                  </a:ext>
                </a:extLst>
              </p:cNvPr>
              <p:cNvSpPr txBox="1"/>
              <p:nvPr/>
            </p:nvSpPr>
            <p:spPr>
              <a:xfrm>
                <a:off x="6241069" y="3311258"/>
                <a:ext cx="696005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Meta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9546CF-D462-47AC-896A-F5AA95CFDF56}"/>
                  </a:ext>
                </a:extLst>
              </p:cNvPr>
              <p:cNvSpPr txBox="1"/>
              <p:nvPr/>
            </p:nvSpPr>
            <p:spPr>
              <a:xfrm>
                <a:off x="5801693" y="3591151"/>
                <a:ext cx="696005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Raw data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A6F771-3EF1-4B91-8696-66D9603B18A7}"/>
                  </a:ext>
                </a:extLst>
              </p:cNvPr>
              <p:cNvSpPr txBox="1"/>
              <p:nvPr/>
            </p:nvSpPr>
            <p:spPr>
              <a:xfrm>
                <a:off x="6267817" y="2347386"/>
                <a:ext cx="8290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Historical data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F59C30D-0494-4FB8-94A7-6387DF05E29A}"/>
                  </a:ext>
                </a:extLst>
              </p:cNvPr>
              <p:cNvCxnSpPr/>
              <p:nvPr/>
            </p:nvCxnSpPr>
            <p:spPr>
              <a:xfrm flipV="1">
                <a:off x="6649661" y="2731740"/>
                <a:ext cx="0" cy="265230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FF8948-0F53-4CCB-8890-F3D7C77CE06D}"/>
                </a:ext>
              </a:extLst>
            </p:cNvPr>
            <p:cNvSpPr txBox="1"/>
            <p:nvPr/>
          </p:nvSpPr>
          <p:spPr>
            <a:xfrm>
              <a:off x="5023944" y="4951997"/>
              <a:ext cx="692818" cy="20005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Staging tables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43D7BA-4B45-4928-9059-3905AF7A4EB7}"/>
                </a:ext>
              </a:extLst>
            </p:cNvPr>
            <p:cNvSpPr txBox="1"/>
            <p:nvPr/>
          </p:nvSpPr>
          <p:spPr>
            <a:xfrm>
              <a:off x="7550105" y="4951998"/>
              <a:ext cx="554960" cy="20005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Data mart</a:t>
              </a:r>
            </a:p>
          </p:txBody>
        </p:sp>
      </p:grp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42F9BB5-637D-4CEF-B451-6AABFB4709AD}"/>
              </a:ext>
            </a:extLst>
          </p:cNvPr>
          <p:cNvSpPr>
            <a:spLocks noChangeAspect="1"/>
          </p:cNvSpPr>
          <p:nvPr/>
        </p:nvSpPr>
        <p:spPr>
          <a:xfrm rot="5400000">
            <a:off x="2680487" y="2662113"/>
            <a:ext cx="3216745" cy="180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4CBA0DF5-C822-4E25-B323-1030CBBD56EC}"/>
              </a:ext>
            </a:extLst>
          </p:cNvPr>
          <p:cNvSpPr>
            <a:spLocks noChangeAspect="1"/>
          </p:cNvSpPr>
          <p:nvPr/>
        </p:nvSpPr>
        <p:spPr>
          <a:xfrm rot="5400000">
            <a:off x="7437939" y="2662113"/>
            <a:ext cx="3216745" cy="180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DD78CD-A54E-4E79-BDEC-868AB92CD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603" y="1848643"/>
            <a:ext cx="1922018" cy="108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3BE004C-1C12-44A0-A31D-79F79C145B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983" y="1268700"/>
            <a:ext cx="553729" cy="468000"/>
          </a:xfrm>
          <a:prstGeom prst="rect">
            <a:avLst/>
          </a:prstGeom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47D98B-F6BD-48DD-BE31-8DE202AF0DD9}"/>
              </a:ext>
            </a:extLst>
          </p:cNvPr>
          <p:cNvSpPr txBox="1"/>
          <p:nvPr/>
        </p:nvSpPr>
        <p:spPr>
          <a:xfrm>
            <a:off x="9822998" y="1342127"/>
            <a:ext cx="199480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-based reporting system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060CE53-D813-4C29-8F55-DDC2AD6447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23" y="2997427"/>
            <a:ext cx="1839433" cy="12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FD29250-1B03-4FAF-B013-F1830A061D8A}"/>
              </a:ext>
            </a:extLst>
          </p:cNvPr>
          <p:cNvSpPr/>
          <p:nvPr/>
        </p:nvSpPr>
        <p:spPr>
          <a:xfrm>
            <a:off x="160564" y="739940"/>
            <a:ext cx="4003466" cy="468000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0040FB2-806E-4666-AD9A-CA3D84877439}"/>
              </a:ext>
            </a:extLst>
          </p:cNvPr>
          <p:cNvSpPr/>
          <p:nvPr/>
        </p:nvSpPr>
        <p:spPr>
          <a:xfrm>
            <a:off x="4455356" y="739940"/>
            <a:ext cx="4468003" cy="468000"/>
          </a:xfrm>
          <a:prstGeom prst="roundRect">
            <a:avLst/>
          </a:prstGeom>
          <a:solidFill>
            <a:srgbClr val="0FCBC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Integration Layer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E6F592A-652E-432C-BA5B-73D078D7BC4C}"/>
              </a:ext>
            </a:extLst>
          </p:cNvPr>
          <p:cNvSpPr/>
          <p:nvPr/>
        </p:nvSpPr>
        <p:spPr>
          <a:xfrm>
            <a:off x="9215353" y="739940"/>
            <a:ext cx="2880000" cy="468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Visualization Layer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A6A962-599F-4A5D-A254-2371AE753A76}"/>
              </a:ext>
            </a:extLst>
          </p:cNvPr>
          <p:cNvSpPr txBox="1"/>
          <p:nvPr/>
        </p:nvSpPr>
        <p:spPr>
          <a:xfrm rot="16200000">
            <a:off x="7769360" y="2498660"/>
            <a:ext cx="1800000" cy="3077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Semantic Layer</a:t>
            </a:r>
          </a:p>
        </p:txBody>
      </p:sp>
      <p:sp>
        <p:nvSpPr>
          <p:cNvPr id="65" name="Down Arrow 61">
            <a:extLst>
              <a:ext uri="{FF2B5EF4-FFF2-40B4-BE49-F238E27FC236}">
                <a16:creationId xmlns:a16="http://schemas.microsoft.com/office/drawing/2014/main" id="{939B5752-8DD8-4F6F-B2E1-A59F61604661}"/>
              </a:ext>
            </a:extLst>
          </p:cNvPr>
          <p:cNvSpPr/>
          <p:nvPr/>
        </p:nvSpPr>
        <p:spPr bwMode="auto">
          <a:xfrm rot="16200000">
            <a:off x="8294204" y="2519874"/>
            <a:ext cx="162927" cy="251728"/>
          </a:xfrm>
          <a:prstGeom prst="downArrow">
            <a:avLst/>
          </a:prstGeom>
          <a:noFill/>
          <a:ln w="63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2CDE16-0BEE-477E-8946-3BB9FB3648C3}"/>
              </a:ext>
            </a:extLst>
          </p:cNvPr>
          <p:cNvSpPr txBox="1"/>
          <p:nvPr/>
        </p:nvSpPr>
        <p:spPr>
          <a:xfrm>
            <a:off x="364617" y="5715245"/>
            <a:ext cx="1149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 Study: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8E0D761-BAC1-4D45-87F9-B620507EEAF0}"/>
              </a:ext>
            </a:extLst>
          </p:cNvPr>
          <p:cNvSpPr txBox="1"/>
          <p:nvPr/>
        </p:nvSpPr>
        <p:spPr>
          <a:xfrm>
            <a:off x="362534" y="5964470"/>
            <a:ext cx="10497724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Identified KPIs, designed and implemented a Teradata based data architecture and MicroStrategy based dashboards to enable weekly business reviews for the home services division of a large US retailer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6CA8D2-F27A-4F95-947C-F10C62A95174}"/>
              </a:ext>
            </a:extLst>
          </p:cNvPr>
          <p:cNvSpPr/>
          <p:nvPr/>
        </p:nvSpPr>
        <p:spPr>
          <a:xfrm>
            <a:off x="4433584" y="1275157"/>
            <a:ext cx="4468003" cy="3096000"/>
          </a:xfrm>
          <a:prstGeom prst="roundRect">
            <a:avLst/>
          </a:prstGeom>
          <a:solidFill>
            <a:srgbClr val="0FCBC5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2D005C0-64EA-461B-A2CF-F9DAA2E8081F}"/>
              </a:ext>
            </a:extLst>
          </p:cNvPr>
          <p:cNvSpPr/>
          <p:nvPr/>
        </p:nvSpPr>
        <p:spPr>
          <a:xfrm>
            <a:off x="9424353" y="4494929"/>
            <a:ext cx="2209573" cy="493725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Self Service Tool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E630BC-3EEA-4A86-8BBA-B0B20C9147E7}"/>
              </a:ext>
            </a:extLst>
          </p:cNvPr>
          <p:cNvSpPr/>
          <p:nvPr/>
        </p:nvSpPr>
        <p:spPr>
          <a:xfrm>
            <a:off x="9424353" y="5131677"/>
            <a:ext cx="2209573" cy="493725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 Automation &amp; Exception Reporting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837F36-A6AA-4E30-BDEB-A63CE4005D1B}"/>
              </a:ext>
            </a:extLst>
          </p:cNvPr>
          <p:cNvSpPr/>
          <p:nvPr/>
        </p:nvSpPr>
        <p:spPr>
          <a:xfrm>
            <a:off x="1507586" y="4494929"/>
            <a:ext cx="2209573" cy="49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Understanding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0DB3E05-ECC9-400A-90F4-9BACFB0C9B2B}"/>
              </a:ext>
            </a:extLst>
          </p:cNvPr>
          <p:cNvSpPr/>
          <p:nvPr/>
        </p:nvSpPr>
        <p:spPr>
          <a:xfrm>
            <a:off x="1507586" y="5131677"/>
            <a:ext cx="2209573" cy="49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KPI Framework Alignment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D97219A-0F2A-4C4C-9EC3-6F7FD29B5CCF}"/>
              </a:ext>
            </a:extLst>
          </p:cNvPr>
          <p:cNvSpPr/>
          <p:nvPr/>
        </p:nvSpPr>
        <p:spPr>
          <a:xfrm>
            <a:off x="4907007" y="4531704"/>
            <a:ext cx="3600000" cy="493725"/>
          </a:xfrm>
          <a:prstGeom prst="rect">
            <a:avLst/>
          </a:prstGeom>
          <a:solidFill>
            <a:srgbClr val="0FC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Aligned Architecture Design &amp; Processes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0D25A1-3309-4A01-979F-3644217CD936}"/>
              </a:ext>
            </a:extLst>
          </p:cNvPr>
          <p:cNvSpPr/>
          <p:nvPr/>
        </p:nvSpPr>
        <p:spPr>
          <a:xfrm>
            <a:off x="4907007" y="5168452"/>
            <a:ext cx="3600000" cy="493725"/>
          </a:xfrm>
          <a:prstGeom prst="rect">
            <a:avLst/>
          </a:prstGeom>
          <a:solidFill>
            <a:srgbClr val="0FC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&amp; Use Case Validation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C5AF2D-AA15-4476-96B9-105E7582B845}"/>
              </a:ext>
            </a:extLst>
          </p:cNvPr>
          <p:cNvSpPr txBox="1"/>
          <p:nvPr/>
        </p:nvSpPr>
        <p:spPr>
          <a:xfrm>
            <a:off x="66871" y="4907229"/>
            <a:ext cx="1440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3467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4" y="616440"/>
            <a:ext cx="5143078" cy="3467984"/>
          </a:xfrm>
          <a:prstGeom prst="rect">
            <a:avLst/>
          </a:prstGeom>
        </p:spPr>
      </p:pic>
      <p:sp>
        <p:nvSpPr>
          <p:cNvPr id="20" name="Text Placeholder 13"/>
          <p:cNvSpPr txBox="1">
            <a:spLocks/>
          </p:cNvSpPr>
          <p:nvPr/>
        </p:nvSpPr>
        <p:spPr>
          <a:xfrm>
            <a:off x="6105494" y="1170404"/>
            <a:ext cx="5654705" cy="36269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en-US"/>
            </a:defPPr>
            <a:lvl1pPr marL="190500" marR="0" lvl="0" indent="-190500" algn="ctr" defTabSz="801688" eaLnBrk="0" latinLnBrk="0" hangingPunct="0">
              <a:lnSpc>
                <a:spcPct val="100000"/>
              </a:lnSpc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defRPr>
            </a:lvl1pPr>
          </a:lstStyle>
          <a:p>
            <a:pPr marL="0" indent="0">
              <a:buClr>
                <a:schemeClr val="bg1"/>
              </a:buClr>
              <a:buNone/>
            </a:pPr>
            <a:r>
              <a:rPr lang="en-US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Snapshots of Assignments</a:t>
            </a:r>
          </a:p>
        </p:txBody>
      </p:sp>
      <p:graphicFrame>
        <p:nvGraphicFramePr>
          <p:cNvPr id="21" name="Content Placeholder 19"/>
          <p:cNvGraphicFramePr>
            <a:graphicFrameLocks/>
          </p:cNvGraphicFramePr>
          <p:nvPr>
            <p:extLst/>
          </p:nvPr>
        </p:nvGraphicFramePr>
        <p:xfrm>
          <a:off x="6105494" y="1599652"/>
          <a:ext cx="5654674" cy="18106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94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Member</a:t>
                      </a:r>
                      <a:r>
                        <a:rPr lang="en-US" sz="1400" b="1" baseline="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Services Analysis</a:t>
                      </a:r>
                      <a:endParaRPr lang="en-US" sz="1400" b="1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Aft>
                          <a:spcPts val="200"/>
                        </a:spcAft>
                        <a:buFont typeface="Arial" pitchFamily="34" charset="0"/>
                        <a:buChar char="•"/>
                      </a:pPr>
                      <a:endParaRPr lang="en-US" sz="1200" baseline="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indent="0">
                        <a:spcAft>
                          <a:spcPts val="200"/>
                        </a:spcAft>
                        <a:buFont typeface="Arial" pitchFamily="34" charset="0"/>
                        <a:buNone/>
                      </a:pPr>
                      <a:r>
                        <a:rPr lang="en-IN" sz="12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Automated Self</a:t>
                      </a:r>
                      <a:r>
                        <a:rPr lang="en-IN" sz="1200" baseline="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Servicing </a:t>
                      </a:r>
                      <a:r>
                        <a:rPr lang="en-IN" sz="12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Reporting services for Call center Analytics</a:t>
                      </a:r>
                      <a:endParaRPr lang="en-US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2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Parts Sales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200"/>
                        </a:spcAft>
                        <a:buFont typeface="Arial" pitchFamily="34" charset="0"/>
                        <a:buNone/>
                      </a:pPr>
                      <a:r>
                        <a:rPr lang="en-IN" sz="12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Monitoring Parts sales and distribution.</a:t>
                      </a:r>
                      <a:endParaRPr lang="en-US" sz="1200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7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Home Services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200"/>
                        </a:spcAft>
                        <a:buFont typeface="Arial" pitchFamily="34" charset="0"/>
                        <a:buNone/>
                      </a:pPr>
                      <a:r>
                        <a:rPr lang="en-US" sz="1200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Response Time Reporting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968A1-FDF6-457F-AEAE-69983690FB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ADF26AF-2748-4358-9162-7250287B6EE4}" type="slidenum">
              <a:rPr lang="en-US" sz="1100" smtClean="0"/>
              <a:t>23</a:t>
            </a:fld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88150-92C6-4995-80A2-6BC22B3A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665913"/>
            <a:ext cx="4114800" cy="1809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3326" y="3934123"/>
            <a:ext cx="11304335" cy="248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Offering consultation for reporting solution with an extensive architecture recommendation of platform ranging from data-warehouse model to reporting infrastructure.</a:t>
            </a:r>
            <a:endParaRPr lang="en-IN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Ready-to-use industry specific dashboards to provide excellent insight into business patterns</a:t>
            </a:r>
            <a:endParaRPr lang="en-IN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Ready to implement intuitive dashboards for various industries that provides sector-wise information like repair, payment, resource utilization.</a:t>
            </a:r>
            <a:endParaRPr lang="en-IN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Capable of Mobile Business Intelligence through cutting-edge solutions, delivering reports, dashboards on iPad, iPhone and Blackberry.</a:t>
            </a:r>
            <a:endParaRPr lang="en-IN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Experienced with latest versions of its enhanced feature set </a:t>
            </a:r>
            <a:endParaRPr lang="en-IN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Migrating from other BI applications like Tableau, SSRS to MicroStrategy platform 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End-to-End responsibility for defined services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7DCBAC1-A6B2-49D3-83BA-027F96D40956}"/>
              </a:ext>
            </a:extLst>
          </p:cNvPr>
          <p:cNvSpPr txBox="1">
            <a:spLocks/>
          </p:cNvSpPr>
          <p:nvPr/>
        </p:nvSpPr>
        <p:spPr>
          <a:xfrm>
            <a:off x="817357" y="8253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/>
              <a:t>MicroStrategy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1970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0947" y="646807"/>
            <a:ext cx="8989827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8" kern="0" spc="286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Key Digital Trends in the Auto Industry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C82FD6-03E9-4661-9807-487970E471AE}"/>
              </a:ext>
            </a:extLst>
          </p:cNvPr>
          <p:cNvSpPr/>
          <p:nvPr/>
        </p:nvSpPr>
        <p:spPr>
          <a:xfrm>
            <a:off x="5982" y="1085687"/>
            <a:ext cx="12192003" cy="2673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3047168-E437-4D08-9421-962BAC891581}"/>
              </a:ext>
            </a:extLst>
          </p:cNvPr>
          <p:cNvSpPr/>
          <p:nvPr/>
        </p:nvSpPr>
        <p:spPr>
          <a:xfrm>
            <a:off x="260343" y="1794623"/>
            <a:ext cx="3588326" cy="17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AC79C-76A1-4259-AABC-D9308FC42225}"/>
              </a:ext>
            </a:extLst>
          </p:cNvPr>
          <p:cNvSpPr/>
          <p:nvPr/>
        </p:nvSpPr>
        <p:spPr>
          <a:xfrm>
            <a:off x="272560" y="2036403"/>
            <a:ext cx="356943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performance review of all the groups under the Member Services Organization (MSO) of the large US retailer was more of a monthly / quarterly activity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1AD1B0-0710-4193-893D-28779C16D6D2}"/>
              </a:ext>
            </a:extLst>
          </p:cNvPr>
          <p:cNvSpPr/>
          <p:nvPr/>
        </p:nvSpPr>
        <p:spPr>
          <a:xfrm>
            <a:off x="272560" y="1769449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“Before” State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5DEEB-C69A-43D1-8C0B-2AEC07C65076}"/>
              </a:ext>
            </a:extLst>
          </p:cNvPr>
          <p:cNvSpPr/>
          <p:nvPr/>
        </p:nvSpPr>
        <p:spPr>
          <a:xfrm>
            <a:off x="8301385" y="1794623"/>
            <a:ext cx="3592151" cy="17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3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EDBB88-E19C-462F-83F8-53283C98CDBF}"/>
              </a:ext>
            </a:extLst>
          </p:cNvPr>
          <p:cNvSpPr/>
          <p:nvPr/>
        </p:nvSpPr>
        <p:spPr>
          <a:xfrm>
            <a:off x="153486" y="1149127"/>
            <a:ext cx="12078912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Problem: </a:t>
            </a:r>
            <a:r>
              <a:rPr lang="en-IN" sz="1600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Periodic review of business performance is a very important activity for the senior executives but it is typically limited by the availability of business reports in a timely manner</a:t>
            </a:r>
            <a:endParaRPr lang="en-US" sz="16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68337A0-3A4B-41E7-B1D7-20DBF21DB355}"/>
              </a:ext>
            </a:extLst>
          </p:cNvPr>
          <p:cNvSpPr/>
          <p:nvPr/>
        </p:nvSpPr>
        <p:spPr>
          <a:xfrm>
            <a:off x="4267612" y="1794623"/>
            <a:ext cx="3847162" cy="17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44E5221-1BF3-4BEC-8894-3BDA40DCE96A}"/>
              </a:ext>
            </a:extLst>
          </p:cNvPr>
          <p:cNvSpPr/>
          <p:nvPr/>
        </p:nvSpPr>
        <p:spPr>
          <a:xfrm>
            <a:off x="4314665" y="2068165"/>
            <a:ext cx="3847162" cy="14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Audited existing data architecture and reports, redesigned &amp; implemented business aligned data architecture, standardized &amp; automated existing business reports, built new business aligned dashboards like associate performance dashboard &amp; returns rate dashboard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E5A94FA-69C9-4E98-B8F1-3510022F5336}"/>
              </a:ext>
            </a:extLst>
          </p:cNvPr>
          <p:cNvSpPr/>
          <p:nvPr/>
        </p:nvSpPr>
        <p:spPr>
          <a:xfrm>
            <a:off x="4288814" y="1769449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LatentView Solution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2E4C7C2-8B72-4906-B854-0297A9B95EFD}"/>
              </a:ext>
            </a:extLst>
          </p:cNvPr>
          <p:cNvSpPr/>
          <p:nvPr/>
        </p:nvSpPr>
        <p:spPr>
          <a:xfrm>
            <a:off x="8300182" y="1769449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“After” State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6DD251A-56C3-43CD-AA16-D8B4A91CF92A}"/>
              </a:ext>
            </a:extLst>
          </p:cNvPr>
          <p:cNvSpPr/>
          <p:nvPr/>
        </p:nvSpPr>
        <p:spPr>
          <a:xfrm>
            <a:off x="8300182" y="2026342"/>
            <a:ext cx="356921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Executive level weekly business performance review with monitoring against the financial objectives &amp; comparing using common metrics across groups in a single platform resulted in better operational efficiency &amp; improved customer satisfaction by 5 basis points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D977EB-D6FB-4DA8-BB34-36658DCC7557}"/>
              </a:ext>
            </a:extLst>
          </p:cNvPr>
          <p:cNvSpPr/>
          <p:nvPr/>
        </p:nvSpPr>
        <p:spPr>
          <a:xfrm>
            <a:off x="80846" y="599897"/>
            <a:ext cx="5663129" cy="4272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spcBef>
                <a:spcPct val="0"/>
              </a:spcBef>
              <a:defRPr/>
            </a:pPr>
            <a:r>
              <a:rPr lang="en-US" b="1" kern="0" spc="-96" dirty="0">
                <a:ln w="3175">
                  <a:noFill/>
                </a:ln>
                <a:solidFill>
                  <a:srgbClr val="44546A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Leading US Home Appliances and Repair Retailer</a:t>
            </a:r>
          </a:p>
        </p:txBody>
      </p:sp>
      <p:pic>
        <p:nvPicPr>
          <p:cNvPr id="20" name="Picture 19" descr="cid:image001.png@01D1BD92.5637D6F0">
            <a:extLst>
              <a:ext uri="{FF2B5EF4-FFF2-40B4-BE49-F238E27FC236}">
                <a16:creationId xmlns:a16="http://schemas.microsoft.com/office/drawing/2014/main" id="{BFA27E15-3569-40D8-890F-82CE86A3AE76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>
            <a:fillRect/>
          </a:stretch>
        </p:blipFill>
        <p:spPr bwMode="auto">
          <a:xfrm>
            <a:off x="95977" y="3840754"/>
            <a:ext cx="2816434" cy="2497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3CE334-AC39-4026-B173-6826CE5CEDEA}"/>
              </a:ext>
            </a:extLst>
          </p:cNvPr>
          <p:cNvGrpSpPr/>
          <p:nvPr/>
        </p:nvGrpSpPr>
        <p:grpSpPr>
          <a:xfrm>
            <a:off x="6200715" y="3911924"/>
            <a:ext cx="5106440" cy="2448000"/>
            <a:chOff x="3867434" y="4160156"/>
            <a:chExt cx="5106440" cy="244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0C3858-9415-49BD-A8DB-B23876A3A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0" r="3568" b="10838"/>
            <a:stretch/>
          </p:blipFill>
          <p:spPr>
            <a:xfrm>
              <a:off x="3867434" y="4160156"/>
              <a:ext cx="5106440" cy="244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2B97DC-2E3E-4A73-A024-D2C576C998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9905" y="5030764"/>
              <a:ext cx="756000" cy="1669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" b="1" dirty="0">
                  <a:solidFill>
                    <a:srgbClr val="3752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 operational excellence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5B1E29-5C92-4AEF-9074-BB803B57F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535" y="5250896"/>
              <a:ext cx="756000" cy="1669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" b="1" dirty="0">
                  <a:solidFill>
                    <a:srgbClr val="3752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 profitable sales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44F6FBE-9AE7-408E-A1D2-C09C16145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535" y="5483728"/>
              <a:ext cx="756000" cy="1669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" b="1" dirty="0">
                  <a:solidFill>
                    <a:srgbClr val="3752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 financial commitments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410CA81-24C9-4EF5-9F25-7C09B7A1C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627" y="3864860"/>
            <a:ext cx="1688612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0FCBA4-4651-41EC-9FC8-7373E5DE9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627" y="4931594"/>
            <a:ext cx="2627757" cy="8643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CFFD3D-791A-4117-9599-133735982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151" y="5924354"/>
            <a:ext cx="2612708" cy="507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13F3AE-02F1-4CE2-8FE8-D196BA5BE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627" y="4317227"/>
            <a:ext cx="2608788" cy="4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D63968A1-FDF6-457F-AEAE-69983690FB14}"/>
              </a:ext>
            </a:extLst>
          </p:cNvPr>
          <p:cNvSpPr txBox="1">
            <a:spLocks/>
          </p:cNvSpPr>
          <p:nvPr/>
        </p:nvSpPr>
        <p:spPr>
          <a:xfrm>
            <a:off x="9448800" y="6620848"/>
            <a:ext cx="27432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BB2C6-770B-47D3-8ECF-50921704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8" y="58925"/>
            <a:ext cx="11988170" cy="408349"/>
          </a:xfrm>
        </p:spPr>
        <p:txBody>
          <a:bodyPr/>
          <a:lstStyle/>
          <a:p>
            <a:r>
              <a:rPr lang="en-US" sz="2400" dirty="0"/>
              <a:t>Automated Business Performance Reporting for Member Services Organization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549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44EE-6500-4818-8EAB-42C54260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MSO Dashboards (1/4)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D8288150-92C6-4995-80A2-6BC22B3A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05336" y="6440829"/>
            <a:ext cx="4114800" cy="1809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765D0-EB25-4838-8E83-3C5214405715}"/>
              </a:ext>
            </a:extLst>
          </p:cNvPr>
          <p:cNvSpPr/>
          <p:nvPr/>
        </p:nvSpPr>
        <p:spPr>
          <a:xfrm>
            <a:off x="578101" y="695344"/>
            <a:ext cx="10270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project was to aimed at enabling MSO Executive Dashboards on the MicroStrategy platform to show the complete MSO key metrics for the leadership team for various categories / groups by providing visualization on MicroStrategy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7D87C-D9B9-4360-82D7-05A1F48EB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0" r="3568" b="10838"/>
          <a:stretch/>
        </p:blipFill>
        <p:spPr>
          <a:xfrm>
            <a:off x="1530408" y="1777325"/>
            <a:ext cx="8410607" cy="4032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E400248-562B-429B-BBB3-5AEFE7B6DF32}"/>
              </a:ext>
            </a:extLst>
          </p:cNvPr>
          <p:cNvGrpSpPr/>
          <p:nvPr/>
        </p:nvGrpSpPr>
        <p:grpSpPr>
          <a:xfrm>
            <a:off x="2047015" y="2706801"/>
            <a:ext cx="4208533" cy="3443185"/>
            <a:chOff x="2018879" y="2931885"/>
            <a:chExt cx="4208533" cy="344318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79F7A9-C4B0-4C27-BA8B-A99F3B08B0D9}"/>
                </a:ext>
              </a:extLst>
            </p:cNvPr>
            <p:cNvSpPr/>
            <p:nvPr/>
          </p:nvSpPr>
          <p:spPr>
            <a:xfrm>
              <a:off x="2902857" y="2931885"/>
              <a:ext cx="2452914" cy="129177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8F5D099F-CA90-4FFF-8E8F-73014CA186D4}"/>
                </a:ext>
              </a:extLst>
            </p:cNvPr>
            <p:cNvCxnSpPr>
              <a:cxnSpLocks/>
              <a:stCxn id="6" idx="2"/>
              <a:endCxn id="19" idx="0"/>
            </p:cNvCxnSpPr>
            <p:nvPr/>
          </p:nvCxnSpPr>
          <p:spPr>
            <a:xfrm rot="5400000">
              <a:off x="3250579" y="5096224"/>
              <a:ext cx="1751303" cy="61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A9027-08D0-4021-8D82-23F26FBB62F4}"/>
                </a:ext>
              </a:extLst>
            </p:cNvPr>
            <p:cNvSpPr txBox="1"/>
            <p:nvPr/>
          </p:nvSpPr>
          <p:spPr>
            <a:xfrm>
              <a:off x="2018879" y="5974960"/>
              <a:ext cx="4208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Beckon Scorecard Format showing current value of KPI, target, comparison to previous time period and a quick trend graph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06C5B9-23DA-40BA-BCDE-A7B6B50F459E}"/>
              </a:ext>
            </a:extLst>
          </p:cNvPr>
          <p:cNvGrpSpPr/>
          <p:nvPr/>
        </p:nvGrpSpPr>
        <p:grpSpPr>
          <a:xfrm>
            <a:off x="7103850" y="2228456"/>
            <a:ext cx="5088295" cy="400110"/>
            <a:chOff x="7075714" y="2453540"/>
            <a:chExt cx="5088295" cy="40011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61911DE-CFD4-472E-9BF1-0E54A442335E}"/>
                </a:ext>
              </a:extLst>
            </p:cNvPr>
            <p:cNvSpPr/>
            <p:nvPr/>
          </p:nvSpPr>
          <p:spPr>
            <a:xfrm>
              <a:off x="7075714" y="2524318"/>
              <a:ext cx="2818882" cy="26242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27B0D2-643B-4F1D-B8B8-D68CF624F0AE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9894596" y="2653595"/>
              <a:ext cx="766105" cy="1936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B23584-3AFB-42E9-AD18-265952B5DF98}"/>
                </a:ext>
              </a:extLst>
            </p:cNvPr>
            <p:cNvSpPr txBox="1"/>
            <p:nvPr/>
          </p:nvSpPr>
          <p:spPr>
            <a:xfrm>
              <a:off x="10660701" y="2453540"/>
              <a:ext cx="1503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Quick Temporal Toggle Filters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A92654-6EAC-4E64-B092-3B9C2FFCD983}"/>
              </a:ext>
            </a:extLst>
          </p:cNvPr>
          <p:cNvGrpSpPr/>
          <p:nvPr/>
        </p:nvGrpSpPr>
        <p:grpSpPr>
          <a:xfrm>
            <a:off x="9408803" y="3342141"/>
            <a:ext cx="2811333" cy="523216"/>
            <a:chOff x="9380667" y="3567225"/>
            <a:chExt cx="2811333" cy="5232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EC21E5-CE7F-477B-A095-3E1C9C43234A}"/>
                </a:ext>
              </a:extLst>
            </p:cNvPr>
            <p:cNvSpPr/>
            <p:nvPr/>
          </p:nvSpPr>
          <p:spPr>
            <a:xfrm>
              <a:off x="9380667" y="3567225"/>
              <a:ext cx="513929" cy="5232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6C1AD33-5EBD-498E-8343-6A05222B3245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 flipV="1">
              <a:off x="9894596" y="3816205"/>
              <a:ext cx="746098" cy="12628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E6EE1D-41B3-467B-96DB-7A893C6335BD}"/>
                </a:ext>
              </a:extLst>
            </p:cNvPr>
            <p:cNvSpPr txBox="1"/>
            <p:nvPr/>
          </p:nvSpPr>
          <p:spPr>
            <a:xfrm>
              <a:off x="10640694" y="3616150"/>
              <a:ext cx="1551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Target for chosen time period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AE426D6-8B4E-4185-BED1-814DE641222F}"/>
              </a:ext>
            </a:extLst>
          </p:cNvPr>
          <p:cNvGrpSpPr/>
          <p:nvPr/>
        </p:nvGrpSpPr>
        <p:grpSpPr>
          <a:xfrm>
            <a:off x="6779269" y="3943717"/>
            <a:ext cx="5412875" cy="523216"/>
            <a:chOff x="6751133" y="4168801"/>
            <a:chExt cx="5412875" cy="52321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03DD0DD-1347-4EE6-B4B0-F1DFF6D6A033}"/>
                </a:ext>
              </a:extLst>
            </p:cNvPr>
            <p:cNvSpPr/>
            <p:nvPr/>
          </p:nvSpPr>
          <p:spPr>
            <a:xfrm>
              <a:off x="6751133" y="4168801"/>
              <a:ext cx="818718" cy="5232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9CCF6D-8166-4A3E-9953-34CDDB5D4463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 flipV="1">
              <a:off x="7569851" y="4395170"/>
              <a:ext cx="3042851" cy="35239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C2FF62-D127-4BEE-9E3F-F3F169C27459}"/>
                </a:ext>
              </a:extLst>
            </p:cNvPr>
            <p:cNvSpPr txBox="1"/>
            <p:nvPr/>
          </p:nvSpPr>
          <p:spPr>
            <a:xfrm>
              <a:off x="10612702" y="4195115"/>
              <a:ext cx="1551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KPI value for chosen time period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A9B8BB-85D1-4FEF-A9BF-088F6BE535AD}"/>
              </a:ext>
            </a:extLst>
          </p:cNvPr>
          <p:cNvGrpSpPr/>
          <p:nvPr/>
        </p:nvGrpSpPr>
        <p:grpSpPr>
          <a:xfrm>
            <a:off x="5377742" y="4466933"/>
            <a:ext cx="6814402" cy="616814"/>
            <a:chOff x="5349606" y="4692017"/>
            <a:chExt cx="6814402" cy="61681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8CF801B-CDCA-428E-BF43-CD0CF5C90985}"/>
                </a:ext>
              </a:extLst>
            </p:cNvPr>
            <p:cNvSpPr/>
            <p:nvPr/>
          </p:nvSpPr>
          <p:spPr>
            <a:xfrm>
              <a:off x="5349606" y="4692017"/>
              <a:ext cx="1520422" cy="61681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C3104B5-DAE6-480A-A1A0-321B7D1C941F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70028" y="5000424"/>
              <a:ext cx="3742674" cy="5551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039D77-3ADA-4A54-A798-5925792D7B28}"/>
                </a:ext>
              </a:extLst>
            </p:cNvPr>
            <p:cNvSpPr txBox="1"/>
            <p:nvPr/>
          </p:nvSpPr>
          <p:spPr>
            <a:xfrm>
              <a:off x="10612702" y="4805920"/>
              <a:ext cx="1551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Daily Trend of KPI values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0971959-741B-45CF-8899-7AA163D3C1D5}"/>
              </a:ext>
            </a:extLst>
          </p:cNvPr>
          <p:cNvGrpSpPr/>
          <p:nvPr/>
        </p:nvGrpSpPr>
        <p:grpSpPr>
          <a:xfrm>
            <a:off x="6734574" y="2790598"/>
            <a:ext cx="5485562" cy="1142226"/>
            <a:chOff x="6706438" y="3015682"/>
            <a:chExt cx="5485562" cy="114222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44EBCCA-A411-40BF-BFED-278002F9E126}"/>
                </a:ext>
              </a:extLst>
            </p:cNvPr>
            <p:cNvSpPr/>
            <p:nvPr/>
          </p:nvSpPr>
          <p:spPr>
            <a:xfrm>
              <a:off x="6706438" y="3634692"/>
              <a:ext cx="513929" cy="5232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758567-1913-4C03-AE79-7634A86DCBA2}"/>
                </a:ext>
              </a:extLst>
            </p:cNvPr>
            <p:cNvSpPr txBox="1"/>
            <p:nvPr/>
          </p:nvSpPr>
          <p:spPr>
            <a:xfrm>
              <a:off x="10640694" y="3015682"/>
              <a:ext cx="1551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Change w.r.t to last time period</a:t>
              </a:r>
            </a:p>
          </p:txBody>
        </p: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D85ADB47-179D-4E6A-8E54-FB25645CAAA4}"/>
                </a:ext>
              </a:extLst>
            </p:cNvPr>
            <p:cNvCxnSpPr>
              <a:cxnSpLocks/>
              <a:stCxn id="49" idx="0"/>
              <a:endCxn id="51" idx="1"/>
            </p:cNvCxnSpPr>
            <p:nvPr/>
          </p:nvCxnSpPr>
          <p:spPr>
            <a:xfrm rot="5400000" flipH="1" flipV="1">
              <a:off x="8592571" y="1586570"/>
              <a:ext cx="418955" cy="3677291"/>
            </a:xfrm>
            <a:prstGeom prst="bentConnector2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C1B79A-21B7-49FD-BB20-B5113617B52A}"/>
              </a:ext>
            </a:extLst>
          </p:cNvPr>
          <p:cNvGrpSpPr/>
          <p:nvPr/>
        </p:nvGrpSpPr>
        <p:grpSpPr>
          <a:xfrm>
            <a:off x="56128" y="2318283"/>
            <a:ext cx="2751040" cy="2824818"/>
            <a:chOff x="1480501" y="2950934"/>
            <a:chExt cx="2751040" cy="282481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1CF050F-E9B4-4E63-8667-4A4AD8C419BD}"/>
                </a:ext>
              </a:extLst>
            </p:cNvPr>
            <p:cNvSpPr/>
            <p:nvPr/>
          </p:nvSpPr>
          <p:spPr>
            <a:xfrm>
              <a:off x="2936183" y="2950934"/>
              <a:ext cx="1295358" cy="210037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9F467F9A-7748-46E5-A4FB-8298FC53DA49}"/>
                </a:ext>
              </a:extLst>
            </p:cNvPr>
            <p:cNvCxnSpPr>
              <a:cxnSpLocks/>
              <a:stCxn id="67" idx="1"/>
              <a:endCxn id="69" idx="0"/>
            </p:cNvCxnSpPr>
            <p:nvPr/>
          </p:nvCxnSpPr>
          <p:spPr>
            <a:xfrm rot="10800000" flipV="1">
              <a:off x="2269541" y="4001124"/>
              <a:ext cx="666642" cy="912854"/>
            </a:xfrm>
            <a:prstGeom prst="bentConnector2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C316FC-020A-4CC8-BA86-07D4CCB0C4C2}"/>
                </a:ext>
              </a:extLst>
            </p:cNvPr>
            <p:cNvSpPr txBox="1"/>
            <p:nvPr/>
          </p:nvSpPr>
          <p:spPr>
            <a:xfrm>
              <a:off x="1480501" y="4913978"/>
              <a:ext cx="15780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Navigational Bar for quick move  between voice channel, customer satisfaction, operations &amp; other areas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AFA3C1FD-4BBD-44E1-ABBB-269FA0529047}"/>
              </a:ext>
            </a:extLst>
          </p:cNvPr>
          <p:cNvSpPr/>
          <p:nvPr/>
        </p:nvSpPr>
        <p:spPr>
          <a:xfrm>
            <a:off x="1577699" y="3222564"/>
            <a:ext cx="1210944" cy="26747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rgbClr val="3752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 operational excellence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2E063-AF51-4307-B5E1-EBD4F38B0786}"/>
              </a:ext>
            </a:extLst>
          </p:cNvPr>
          <p:cNvSpPr/>
          <p:nvPr/>
        </p:nvSpPr>
        <p:spPr>
          <a:xfrm>
            <a:off x="1573329" y="3569696"/>
            <a:ext cx="1210944" cy="26747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rgbClr val="3752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 profitable sales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8D8D102-8F1F-45F6-A634-3D7E3A878ED1}"/>
              </a:ext>
            </a:extLst>
          </p:cNvPr>
          <p:cNvSpPr/>
          <p:nvPr/>
        </p:nvSpPr>
        <p:spPr>
          <a:xfrm>
            <a:off x="1573329" y="3916828"/>
            <a:ext cx="1210944" cy="26747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rgbClr val="3752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financial commitments</a:t>
            </a:r>
          </a:p>
        </p:txBody>
      </p:sp>
    </p:spTree>
    <p:extLst>
      <p:ext uri="{BB962C8B-B14F-4D97-AF65-F5344CB8AC3E}">
        <p14:creationId xmlns:p14="http://schemas.microsoft.com/office/powerpoint/2010/main" val="14054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44EE-6500-4818-8EAB-42C54260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MSO Dashboards (2/4)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8288150-92C6-4995-80A2-6BC22B3A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045568"/>
            <a:ext cx="4114800" cy="1793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756C1-F8AA-4357-851D-754BD41CE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29" b="9606"/>
          <a:stretch/>
        </p:blipFill>
        <p:spPr>
          <a:xfrm>
            <a:off x="870805" y="741855"/>
            <a:ext cx="9464694" cy="403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B8FE99-8531-46E4-887D-1CBCB9BE203A}"/>
              </a:ext>
            </a:extLst>
          </p:cNvPr>
          <p:cNvGrpSpPr/>
          <p:nvPr/>
        </p:nvGrpSpPr>
        <p:grpSpPr>
          <a:xfrm>
            <a:off x="596348" y="1927779"/>
            <a:ext cx="3364419" cy="3566295"/>
            <a:chOff x="2862993" y="2931885"/>
            <a:chExt cx="3364419" cy="35662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3AA355-8D87-459E-9A3B-B1CBC65F5DC2}"/>
                </a:ext>
              </a:extLst>
            </p:cNvPr>
            <p:cNvSpPr/>
            <p:nvPr/>
          </p:nvSpPr>
          <p:spPr>
            <a:xfrm>
              <a:off x="3137450" y="2931885"/>
              <a:ext cx="798970" cy="263402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C515ED-E556-4753-9149-CA9B79C56654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3836546" y="5266302"/>
              <a:ext cx="409047" cy="10082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2B4DF6-5915-4268-AEED-8340E614F809}"/>
                </a:ext>
              </a:extLst>
            </p:cNvPr>
            <p:cNvSpPr txBox="1"/>
            <p:nvPr/>
          </p:nvSpPr>
          <p:spPr>
            <a:xfrm>
              <a:off x="2862993" y="5974960"/>
              <a:ext cx="3364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Geographic or site specific breakdown view of the KPIs and comparisons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B9FF5-94E5-4338-9CC9-EEA48653D81C}"/>
              </a:ext>
            </a:extLst>
          </p:cNvPr>
          <p:cNvGrpSpPr/>
          <p:nvPr/>
        </p:nvGrpSpPr>
        <p:grpSpPr>
          <a:xfrm>
            <a:off x="1944232" y="2143336"/>
            <a:ext cx="5380954" cy="3446193"/>
            <a:chOff x="3137450" y="2931885"/>
            <a:chExt cx="5380954" cy="344619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37733C-814F-4363-AED4-CF153D3EA756}"/>
                </a:ext>
              </a:extLst>
            </p:cNvPr>
            <p:cNvSpPr/>
            <p:nvPr/>
          </p:nvSpPr>
          <p:spPr>
            <a:xfrm>
              <a:off x="3137450" y="2931885"/>
              <a:ext cx="5104268" cy="225957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3027ABB-1492-45D5-8BF8-4A9511911F82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rot="16200000" flipH="1">
              <a:off x="5931188" y="4949851"/>
              <a:ext cx="663402" cy="11466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404191-89A4-4886-BA5E-398BD36C2E49}"/>
                </a:ext>
              </a:extLst>
            </p:cNvPr>
            <p:cNvSpPr txBox="1"/>
            <p:nvPr/>
          </p:nvSpPr>
          <p:spPr>
            <a:xfrm>
              <a:off x="5153985" y="5854858"/>
              <a:ext cx="3364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Summary table of KPI metrics for easy comparison among geographic regions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26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35F395-0D52-4BD4-A857-D3B65291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MSO Dashboards (3/4)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C9483-9170-44CA-9CF1-603ADFD9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229814"/>
            <a:ext cx="4114800" cy="1809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8696A-C36E-45E6-8885-02827BD16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5" b="10240"/>
          <a:stretch/>
        </p:blipFill>
        <p:spPr>
          <a:xfrm>
            <a:off x="870783" y="901779"/>
            <a:ext cx="9392625" cy="4356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74C94B-6D65-40C4-A10C-39994A11B1F9}"/>
              </a:ext>
            </a:extLst>
          </p:cNvPr>
          <p:cNvGrpSpPr/>
          <p:nvPr/>
        </p:nvGrpSpPr>
        <p:grpSpPr>
          <a:xfrm>
            <a:off x="596348" y="2499607"/>
            <a:ext cx="3364419" cy="3079119"/>
            <a:chOff x="2862993" y="3419061"/>
            <a:chExt cx="3364419" cy="307911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4FF16AA-3534-44AF-8024-662F67A5BB4E}"/>
                </a:ext>
              </a:extLst>
            </p:cNvPr>
            <p:cNvSpPr/>
            <p:nvPr/>
          </p:nvSpPr>
          <p:spPr>
            <a:xfrm>
              <a:off x="3137450" y="3419061"/>
              <a:ext cx="798970" cy="214685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9376D31-2703-4D96-AFEC-2C0960EFC8E3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rot="16200000" flipH="1">
              <a:off x="3836546" y="5266302"/>
              <a:ext cx="409047" cy="10082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0DF70-627C-48F9-9697-7107EB822061}"/>
                </a:ext>
              </a:extLst>
            </p:cNvPr>
            <p:cNvSpPr txBox="1"/>
            <p:nvPr/>
          </p:nvSpPr>
          <p:spPr>
            <a:xfrm>
              <a:off x="2862993" y="5974960"/>
              <a:ext cx="3364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MSO group specific breakdown view of the KPIs and comparisons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7262DA-E331-4CBA-832D-244C6040ABE3}"/>
              </a:ext>
            </a:extLst>
          </p:cNvPr>
          <p:cNvGrpSpPr/>
          <p:nvPr/>
        </p:nvGrpSpPr>
        <p:grpSpPr>
          <a:xfrm>
            <a:off x="9299925" y="1438481"/>
            <a:ext cx="2811333" cy="830997"/>
            <a:chOff x="9380667" y="3535940"/>
            <a:chExt cx="2811333" cy="83099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957C2F-CC0D-4065-BB3D-57EFB16AD42A}"/>
                </a:ext>
              </a:extLst>
            </p:cNvPr>
            <p:cNvSpPr/>
            <p:nvPr/>
          </p:nvSpPr>
          <p:spPr>
            <a:xfrm>
              <a:off x="9380667" y="3790949"/>
              <a:ext cx="513929" cy="29949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CA8664D-A6C3-44BC-AC35-9A4C87DA5B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9894596" y="3940695"/>
              <a:ext cx="746098" cy="10744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1EFA1F-4862-4245-8A1E-3A7996E3CB2A}"/>
                </a:ext>
              </a:extLst>
            </p:cNvPr>
            <p:cNvSpPr txBox="1"/>
            <p:nvPr/>
          </p:nvSpPr>
          <p:spPr>
            <a:xfrm>
              <a:off x="10640694" y="3535940"/>
              <a:ext cx="15513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Ability to download specific chosen data based on applied filters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7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66CE4-F3AF-4DBF-8673-FB51F9D6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MSO Dashboards (4/4)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73E288-679E-4755-B426-55330D51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703383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A6250-C035-4327-A94D-EEE9631BC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" b="11454"/>
          <a:stretch/>
        </p:blipFill>
        <p:spPr>
          <a:xfrm>
            <a:off x="870777" y="804353"/>
            <a:ext cx="9297391" cy="424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DC3E984-2D58-4C9A-BE50-3FD849B1675C}"/>
              </a:ext>
            </a:extLst>
          </p:cNvPr>
          <p:cNvGrpSpPr/>
          <p:nvPr/>
        </p:nvGrpSpPr>
        <p:grpSpPr>
          <a:xfrm>
            <a:off x="577298" y="2396650"/>
            <a:ext cx="6661701" cy="3566295"/>
            <a:chOff x="2862993" y="2931885"/>
            <a:chExt cx="6661701" cy="356629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2C674CB-017F-4667-B082-0E52FD907022}"/>
                </a:ext>
              </a:extLst>
            </p:cNvPr>
            <p:cNvSpPr/>
            <p:nvPr/>
          </p:nvSpPr>
          <p:spPr>
            <a:xfrm>
              <a:off x="3137449" y="2931885"/>
              <a:ext cx="6387245" cy="263402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A53FBDB9-74B0-45FC-B7CD-8DA77DDE8451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rot="5400000">
              <a:off x="5233615" y="4877502"/>
              <a:ext cx="409047" cy="17858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49CDA6-78E8-49FE-B8F7-1DD3956FB675}"/>
                </a:ext>
              </a:extLst>
            </p:cNvPr>
            <p:cNvSpPr txBox="1"/>
            <p:nvPr/>
          </p:nvSpPr>
          <p:spPr>
            <a:xfrm>
              <a:off x="2862993" y="5974960"/>
              <a:ext cx="3364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Daily / Weekly and Monthly trends of the KPI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54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F6DFBF-2D77-43DC-AE0E-95DAD3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LatentView’s Data Integration + Visualization Experience</a:t>
            </a:r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EE67BE09-5B59-4DD1-86ED-1DA2DAB8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2B692-CF8D-4BF5-A52B-FE3A3BD2E32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141" y="1596799"/>
            <a:ext cx="4443036" cy="293686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250B22B-44C7-4166-BD81-3D4E9E9279C0}"/>
              </a:ext>
            </a:extLst>
          </p:cNvPr>
          <p:cNvGrpSpPr/>
          <p:nvPr/>
        </p:nvGrpSpPr>
        <p:grpSpPr>
          <a:xfrm>
            <a:off x="4650039" y="1711428"/>
            <a:ext cx="4202727" cy="2590715"/>
            <a:chOff x="4573839" y="2561338"/>
            <a:chExt cx="4202727" cy="25907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DCD975-867F-48BF-8E23-6983591311F0}"/>
                </a:ext>
              </a:extLst>
            </p:cNvPr>
            <p:cNvGrpSpPr/>
            <p:nvPr/>
          </p:nvGrpSpPr>
          <p:grpSpPr>
            <a:xfrm>
              <a:off x="4573839" y="2561338"/>
              <a:ext cx="641595" cy="2171994"/>
              <a:chOff x="3797055" y="2858819"/>
              <a:chExt cx="641595" cy="217199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5371FBC-B013-43FC-BE03-D5C16B76791F}"/>
                  </a:ext>
                </a:extLst>
              </p:cNvPr>
              <p:cNvGrpSpPr/>
              <p:nvPr/>
            </p:nvGrpSpPr>
            <p:grpSpPr>
              <a:xfrm>
                <a:off x="3833904" y="3255909"/>
                <a:ext cx="533566" cy="392041"/>
                <a:chOff x="3868497" y="4865497"/>
                <a:chExt cx="676656" cy="435742"/>
              </a:xfrm>
            </p:grpSpPr>
            <p:sp>
              <p:nvSpPr>
                <p:cNvPr id="23" name="Flowchart: Multidocument 22">
                  <a:extLst>
                    <a:ext uri="{FF2B5EF4-FFF2-40B4-BE49-F238E27FC236}">
                      <a16:creationId xmlns:a16="http://schemas.microsoft.com/office/drawing/2014/main" id="{74AEBE65-0FD6-4427-8956-09B69E5DA33B}"/>
                    </a:ext>
                  </a:extLst>
                </p:cNvPr>
                <p:cNvSpPr/>
                <p:nvPr/>
              </p:nvSpPr>
              <p:spPr bwMode="auto">
                <a:xfrm>
                  <a:off x="3897453" y="4865497"/>
                  <a:ext cx="647700" cy="435742"/>
                </a:xfrm>
                <a:prstGeom prst="flowChartMultidocument">
                  <a:avLst/>
                </a:prstGeom>
                <a:no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154A6E-91D0-4750-8116-4BE33B109604}"/>
                    </a:ext>
                  </a:extLst>
                </p:cNvPr>
                <p:cNvSpPr txBox="1"/>
                <p:nvPr/>
              </p:nvSpPr>
              <p:spPr>
                <a:xfrm>
                  <a:off x="3868497" y="5029022"/>
                  <a:ext cx="625015" cy="205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Flat Files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5A70078-8F8B-4B25-B11F-938CFFF9C33C}"/>
                  </a:ext>
                </a:extLst>
              </p:cNvPr>
              <p:cNvGrpSpPr/>
              <p:nvPr/>
            </p:nvGrpSpPr>
            <p:grpSpPr>
              <a:xfrm>
                <a:off x="3868465" y="3726058"/>
                <a:ext cx="439629" cy="866180"/>
                <a:chOff x="3868465" y="3260720"/>
                <a:chExt cx="439629" cy="86618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A875DE4-D0A3-4E33-A520-81F7D2EA169C}"/>
                    </a:ext>
                  </a:extLst>
                </p:cNvPr>
                <p:cNvGrpSpPr/>
                <p:nvPr/>
              </p:nvGrpSpPr>
              <p:grpSpPr>
                <a:xfrm>
                  <a:off x="3868465" y="3260720"/>
                  <a:ext cx="433887" cy="414797"/>
                  <a:chOff x="4853651" y="5376175"/>
                  <a:chExt cx="433887" cy="41479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9048693E-9D23-4DC6-91C0-2EAF5CB36006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376175"/>
                    <a:ext cx="433887" cy="201561"/>
                    <a:chOff x="4853651" y="5376175"/>
                    <a:chExt cx="433887" cy="201561"/>
                  </a:xfrm>
                </p:grpSpPr>
                <p:sp>
                  <p:nvSpPr>
                    <p:cNvPr id="21" name="Snip Same Side Corner Rectangle 52">
                      <a:extLst>
                        <a:ext uri="{FF2B5EF4-FFF2-40B4-BE49-F238E27FC236}">
                          <a16:creationId xmlns:a16="http://schemas.microsoft.com/office/drawing/2014/main" id="{64008ED6-C2C6-4893-AAEB-C6506D094F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376175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65345FA-1253-490F-A7DE-4815A9E03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965" y="5393070"/>
                      <a:ext cx="39316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F2481EE4-7100-4F25-BDD5-3969E81659C6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606306"/>
                    <a:ext cx="433887" cy="184666"/>
                    <a:chOff x="4853651" y="5606306"/>
                    <a:chExt cx="433887" cy="184666"/>
                  </a:xfrm>
                </p:grpSpPr>
                <p:sp>
                  <p:nvSpPr>
                    <p:cNvPr id="19" name="Snip Same Side Corner Rectangle 50">
                      <a:extLst>
                        <a:ext uri="{FF2B5EF4-FFF2-40B4-BE49-F238E27FC236}">
                          <a16:creationId xmlns:a16="http://schemas.microsoft.com/office/drawing/2014/main" id="{29435DFA-2013-41E3-8DBB-BBAB58B49B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608887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88385EEE-6117-4B02-B334-99C60B0BFB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7588" y="5606306"/>
                      <a:ext cx="406012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D428E3F-2466-4096-B021-3726C35E4389}"/>
                    </a:ext>
                  </a:extLst>
                </p:cNvPr>
                <p:cNvGrpSpPr/>
                <p:nvPr/>
              </p:nvGrpSpPr>
              <p:grpSpPr>
                <a:xfrm>
                  <a:off x="3874207" y="3712103"/>
                  <a:ext cx="433887" cy="414797"/>
                  <a:chOff x="4853651" y="5376175"/>
                  <a:chExt cx="433887" cy="414797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1C2C3088-1846-4169-B7EC-8346A576B7B2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376175"/>
                    <a:ext cx="433887" cy="201561"/>
                    <a:chOff x="4853651" y="5376175"/>
                    <a:chExt cx="433887" cy="201561"/>
                  </a:xfrm>
                </p:grpSpPr>
                <p:sp>
                  <p:nvSpPr>
                    <p:cNvPr id="15" name="Snip Same Side Corner Rectangle 46">
                      <a:extLst>
                        <a:ext uri="{FF2B5EF4-FFF2-40B4-BE49-F238E27FC236}">
                          <a16:creationId xmlns:a16="http://schemas.microsoft.com/office/drawing/2014/main" id="{56D41F75-1258-4DE2-A26A-454391360D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376175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648C046-6F76-448E-BC3E-80DBDE62C5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2965" y="5393070"/>
                      <a:ext cx="39316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04E08A2-B088-4E48-8B0C-B6887717324A}"/>
                      </a:ext>
                    </a:extLst>
                  </p:cNvPr>
                  <p:cNvGrpSpPr/>
                  <p:nvPr/>
                </p:nvGrpSpPr>
                <p:grpSpPr>
                  <a:xfrm>
                    <a:off x="4853651" y="5606306"/>
                    <a:ext cx="433887" cy="184666"/>
                    <a:chOff x="4853651" y="5606306"/>
                    <a:chExt cx="433887" cy="184666"/>
                  </a:xfrm>
                </p:grpSpPr>
                <p:sp>
                  <p:nvSpPr>
                    <p:cNvPr id="13" name="Snip Same Side Corner Rectangle 44">
                      <a:extLst>
                        <a:ext uri="{FF2B5EF4-FFF2-40B4-BE49-F238E27FC236}">
                          <a16:creationId xmlns:a16="http://schemas.microsoft.com/office/drawing/2014/main" id="{454EBE23-35A3-434B-879E-30DE5782BE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53651" y="5608887"/>
                      <a:ext cx="433887" cy="182085"/>
                    </a:xfrm>
                    <a:prstGeom prst="snip2SameRect">
                      <a:avLst>
                        <a:gd name="adj1" fmla="val 45530"/>
                        <a:gd name="adj2" fmla="val 0"/>
                      </a:avLst>
                    </a:prstGeom>
                    <a:noFill/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C61C1DB-FDE8-4945-8025-1BF976FECF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7588" y="5606306"/>
                      <a:ext cx="406012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2"/>
                    </a:lnRef>
                    <a:fillRef idx="1">
                      <a:schemeClr val="lt1"/>
                    </a:fillRef>
                    <a:effectRef idx="0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</p:txBody>
                </p:sp>
              </p:grpSp>
            </p:grpSp>
          </p:grpSp>
          <p:sp>
            <p:nvSpPr>
              <p:cNvPr id="8" name="Round Diagonal Corner Rectangle 39">
                <a:extLst>
                  <a:ext uri="{FF2B5EF4-FFF2-40B4-BE49-F238E27FC236}">
                    <a16:creationId xmlns:a16="http://schemas.microsoft.com/office/drawing/2014/main" id="{0ED505A8-7456-4EB8-ADAF-7AC1AD02BB07}"/>
                  </a:ext>
                </a:extLst>
              </p:cNvPr>
              <p:cNvSpPr/>
              <p:nvPr/>
            </p:nvSpPr>
            <p:spPr bwMode="auto">
              <a:xfrm>
                <a:off x="3797055" y="2858819"/>
                <a:ext cx="641595" cy="2171994"/>
              </a:xfrm>
              <a:prstGeom prst="round2DiagRect">
                <a:avLst/>
              </a:prstGeom>
              <a:noFill/>
              <a:ln w="12700" cmpd="dbl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CAA23F5-0A3E-45C0-896D-79E9A365E1C6}"/>
                </a:ext>
              </a:extLst>
            </p:cNvPr>
            <p:cNvGrpSpPr/>
            <p:nvPr/>
          </p:nvGrpSpPr>
          <p:grpSpPr>
            <a:xfrm>
              <a:off x="5628197" y="2585369"/>
              <a:ext cx="1025192" cy="2171994"/>
              <a:chOff x="4756188" y="1854058"/>
              <a:chExt cx="1025192" cy="2171994"/>
            </a:xfrm>
          </p:grpSpPr>
          <p:sp>
            <p:nvSpPr>
              <p:cNvPr id="26" name="Snip Diagonal Corner Rectangle 57">
                <a:extLst>
                  <a:ext uri="{FF2B5EF4-FFF2-40B4-BE49-F238E27FC236}">
                    <a16:creationId xmlns:a16="http://schemas.microsoft.com/office/drawing/2014/main" id="{62060151-5C30-4CE8-940F-2DBEBFE0B170}"/>
                  </a:ext>
                </a:extLst>
              </p:cNvPr>
              <p:cNvSpPr/>
              <p:nvPr/>
            </p:nvSpPr>
            <p:spPr bwMode="auto">
              <a:xfrm>
                <a:off x="4844753" y="1854058"/>
                <a:ext cx="813648" cy="2171994"/>
              </a:xfrm>
              <a:prstGeom prst="snip2DiagRect">
                <a:avLst/>
              </a:prstGeom>
              <a:noFill/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9CD9AE-BDAA-43FC-A133-9640A2A6E04F}"/>
                  </a:ext>
                </a:extLst>
              </p:cNvPr>
              <p:cNvSpPr txBox="1"/>
              <p:nvPr/>
            </p:nvSpPr>
            <p:spPr>
              <a:xfrm>
                <a:off x="4816049" y="2391527"/>
                <a:ext cx="813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ETL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BECA82-D595-4AA8-AFCD-03C593F823AB}"/>
                  </a:ext>
                </a:extLst>
              </p:cNvPr>
              <p:cNvSpPr txBox="1"/>
              <p:nvPr/>
            </p:nvSpPr>
            <p:spPr>
              <a:xfrm>
                <a:off x="4756188" y="2765516"/>
                <a:ext cx="1025192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0" dirty="0"/>
                  <a:t>Extraction</a:t>
                </a:r>
              </a:p>
              <a:p>
                <a:pPr algn="ctr"/>
                <a:r>
                  <a:rPr lang="en-US" sz="850" dirty="0"/>
                  <a:t>Transformation</a:t>
                </a:r>
              </a:p>
              <a:p>
                <a:pPr algn="ctr"/>
                <a:r>
                  <a:rPr lang="en-US" sz="850" dirty="0"/>
                  <a:t>Loading</a:t>
                </a:r>
              </a:p>
            </p:txBody>
          </p:sp>
        </p:grpSp>
        <p:sp>
          <p:nvSpPr>
            <p:cNvPr id="29" name="Down Arrow 60">
              <a:extLst>
                <a:ext uri="{FF2B5EF4-FFF2-40B4-BE49-F238E27FC236}">
                  <a16:creationId xmlns:a16="http://schemas.microsoft.com/office/drawing/2014/main" id="{2F2411A5-16B5-4468-B5BC-F52ED428DF0F}"/>
                </a:ext>
              </a:extLst>
            </p:cNvPr>
            <p:cNvSpPr/>
            <p:nvPr/>
          </p:nvSpPr>
          <p:spPr bwMode="auto">
            <a:xfrm rot="16200000">
              <a:off x="5386201" y="3608749"/>
              <a:ext cx="162927" cy="251728"/>
            </a:xfrm>
            <a:prstGeom prst="downArrow">
              <a:avLst/>
            </a:prstGeom>
            <a:noFill/>
            <a:ln w="635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Down Arrow 61">
              <a:extLst>
                <a:ext uri="{FF2B5EF4-FFF2-40B4-BE49-F238E27FC236}">
                  <a16:creationId xmlns:a16="http://schemas.microsoft.com/office/drawing/2014/main" id="{343B59DA-C452-4EEA-A121-5022B2440D80}"/>
                </a:ext>
              </a:extLst>
            </p:cNvPr>
            <p:cNvSpPr/>
            <p:nvPr/>
          </p:nvSpPr>
          <p:spPr bwMode="auto">
            <a:xfrm rot="16200000">
              <a:off x="6674954" y="3605406"/>
              <a:ext cx="162927" cy="251728"/>
            </a:xfrm>
            <a:prstGeom prst="downArrow">
              <a:avLst/>
            </a:prstGeom>
            <a:noFill/>
            <a:ln w="635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73BAF3-7C7B-4065-9343-8135EBBADD55}"/>
                </a:ext>
              </a:extLst>
            </p:cNvPr>
            <p:cNvGrpSpPr/>
            <p:nvPr/>
          </p:nvGrpSpPr>
          <p:grpSpPr>
            <a:xfrm>
              <a:off x="6898791" y="2585369"/>
              <a:ext cx="1877775" cy="2280454"/>
              <a:chOff x="6033623" y="1881024"/>
              <a:chExt cx="1524099" cy="2266209"/>
            </a:xfrm>
          </p:grpSpPr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D0727651-93C6-45D1-92D8-0B434396211E}"/>
                  </a:ext>
                </a:extLst>
              </p:cNvPr>
              <p:cNvSpPr/>
              <p:nvPr/>
            </p:nvSpPr>
            <p:spPr bwMode="auto">
              <a:xfrm>
                <a:off x="6059659" y="1881024"/>
                <a:ext cx="1489244" cy="2266209"/>
              </a:xfrm>
              <a:prstGeom prst="flowChartMagneticDisk">
                <a:avLst/>
              </a:pr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8A79BD2-1220-4FCF-A085-80249A3F9157}"/>
                  </a:ext>
                </a:extLst>
              </p:cNvPr>
              <p:cNvGrpSpPr/>
              <p:nvPr/>
            </p:nvGrpSpPr>
            <p:grpSpPr>
              <a:xfrm>
                <a:off x="6259842" y="3102902"/>
                <a:ext cx="1152716" cy="488246"/>
                <a:chOff x="5278392" y="4428661"/>
                <a:chExt cx="899039" cy="175222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562A031-220A-4DA4-8F80-40D4A8C355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278392" y="4501972"/>
                  <a:ext cx="189959" cy="101911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BE48B66-C849-42F4-ABFE-6EAE4D3DA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987472" y="4507764"/>
                  <a:ext cx="189959" cy="949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BB04105-1FC7-4CC1-9E4D-2F0246D2C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6">
                      <a:lumMod val="5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07478" y="4428661"/>
                  <a:ext cx="189959" cy="9118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BDAE32-5F0F-4137-B937-2F741BB83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580567" y="1959607"/>
                <a:ext cx="484104" cy="39911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88EE30-99EE-45DB-B4ED-29B3F0A7D7E6}"/>
                  </a:ext>
                </a:extLst>
              </p:cNvPr>
              <p:cNvSpPr txBox="1"/>
              <p:nvPr/>
            </p:nvSpPr>
            <p:spPr>
              <a:xfrm>
                <a:off x="6681790" y="3580796"/>
                <a:ext cx="875932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Summary data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750ADC-8124-4C24-8FF3-2634D29BC596}"/>
                  </a:ext>
                </a:extLst>
              </p:cNvPr>
              <p:cNvSpPr txBox="1"/>
              <p:nvPr/>
            </p:nvSpPr>
            <p:spPr>
              <a:xfrm>
                <a:off x="6472999" y="3311258"/>
                <a:ext cx="696005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Meta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9546CF-D462-47AC-896A-F5AA95CFDF56}"/>
                  </a:ext>
                </a:extLst>
              </p:cNvPr>
              <p:cNvSpPr txBox="1"/>
              <p:nvPr/>
            </p:nvSpPr>
            <p:spPr>
              <a:xfrm>
                <a:off x="6033623" y="3591151"/>
                <a:ext cx="696005" cy="21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Raw data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A6F771-3EF1-4B91-8696-66D9603B18A7}"/>
                  </a:ext>
                </a:extLst>
              </p:cNvPr>
              <p:cNvSpPr txBox="1"/>
              <p:nvPr/>
            </p:nvSpPr>
            <p:spPr>
              <a:xfrm>
                <a:off x="6422440" y="2347386"/>
                <a:ext cx="8290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Historical data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F59C30D-0494-4FB8-94A7-6387DF05E29A}"/>
                  </a:ext>
                </a:extLst>
              </p:cNvPr>
              <p:cNvCxnSpPr/>
              <p:nvPr/>
            </p:nvCxnSpPr>
            <p:spPr>
              <a:xfrm flipV="1">
                <a:off x="6804281" y="2731740"/>
                <a:ext cx="0" cy="265230"/>
              </a:xfrm>
              <a:prstGeom prst="straightConnector1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FF8948-0F53-4CCB-8890-F3D7C77CE06D}"/>
                </a:ext>
              </a:extLst>
            </p:cNvPr>
            <p:cNvSpPr txBox="1"/>
            <p:nvPr/>
          </p:nvSpPr>
          <p:spPr>
            <a:xfrm>
              <a:off x="5023944" y="4951997"/>
              <a:ext cx="692818" cy="2000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Staging tables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43D7BA-4B45-4928-9059-3905AF7A4EB7}"/>
                </a:ext>
              </a:extLst>
            </p:cNvPr>
            <p:cNvSpPr txBox="1"/>
            <p:nvPr/>
          </p:nvSpPr>
          <p:spPr>
            <a:xfrm>
              <a:off x="7550105" y="4951998"/>
              <a:ext cx="554960" cy="2000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Data mart</a:t>
              </a:r>
            </a:p>
          </p:txBody>
        </p:sp>
      </p:grp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42F9BB5-637D-4CEF-B451-6AABFB4709AD}"/>
              </a:ext>
            </a:extLst>
          </p:cNvPr>
          <p:cNvSpPr>
            <a:spLocks noChangeAspect="1"/>
          </p:cNvSpPr>
          <p:nvPr/>
        </p:nvSpPr>
        <p:spPr>
          <a:xfrm rot="5400000">
            <a:off x="2661437" y="2916785"/>
            <a:ext cx="3216745" cy="180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4CBA0DF5-C822-4E25-B323-1030CBBD56EC}"/>
              </a:ext>
            </a:extLst>
          </p:cNvPr>
          <p:cNvSpPr>
            <a:spLocks noChangeAspect="1"/>
          </p:cNvSpPr>
          <p:nvPr/>
        </p:nvSpPr>
        <p:spPr>
          <a:xfrm rot="5400000">
            <a:off x="7418889" y="2916785"/>
            <a:ext cx="3216745" cy="180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DD78CD-A54E-4E79-BDEC-868AB92CD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53" y="2046165"/>
            <a:ext cx="1922018" cy="108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3BE004C-1C12-44A0-A31D-79F79C145BB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5779" y="1275722"/>
            <a:ext cx="827804" cy="699640"/>
          </a:xfrm>
          <a:prstGeom prst="rect">
            <a:avLst/>
          </a:prstGeom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47D98B-F6BD-48DD-BE31-8DE202AF0DD9}"/>
              </a:ext>
            </a:extLst>
          </p:cNvPr>
          <p:cNvSpPr txBox="1"/>
          <p:nvPr/>
        </p:nvSpPr>
        <p:spPr>
          <a:xfrm>
            <a:off x="9974406" y="1348543"/>
            <a:ext cx="199480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-based reporting system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060CE53-D813-4C29-8F55-DDC2AD6447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73" y="3328299"/>
            <a:ext cx="1839433" cy="12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ED1A847-ACDA-40A9-A5B8-BAE0111D18C5}"/>
              </a:ext>
            </a:extLst>
          </p:cNvPr>
          <p:cNvSpPr/>
          <p:nvPr/>
        </p:nvSpPr>
        <p:spPr>
          <a:xfrm>
            <a:off x="9174531" y="1225029"/>
            <a:ext cx="2880000" cy="356351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FD29250-1B03-4FAF-B013-F1830A061D8A}"/>
              </a:ext>
            </a:extLst>
          </p:cNvPr>
          <p:cNvSpPr/>
          <p:nvPr/>
        </p:nvSpPr>
        <p:spPr>
          <a:xfrm>
            <a:off x="141514" y="764004"/>
            <a:ext cx="4003466" cy="396000"/>
          </a:xfrm>
          <a:prstGeom prst="round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0040FB2-806E-4666-AD9A-CA3D84877439}"/>
              </a:ext>
            </a:extLst>
          </p:cNvPr>
          <p:cNvSpPr/>
          <p:nvPr/>
        </p:nvSpPr>
        <p:spPr>
          <a:xfrm>
            <a:off x="4436306" y="764004"/>
            <a:ext cx="4468003" cy="396000"/>
          </a:xfrm>
          <a:prstGeom prst="round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Integration Layer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E6F592A-652E-432C-BA5B-73D078D7BC4C}"/>
              </a:ext>
            </a:extLst>
          </p:cNvPr>
          <p:cNvSpPr/>
          <p:nvPr/>
        </p:nvSpPr>
        <p:spPr>
          <a:xfrm>
            <a:off x="9196303" y="764004"/>
            <a:ext cx="2880000" cy="396000"/>
          </a:xfrm>
          <a:prstGeom prst="roundRect">
            <a:avLst/>
          </a:prstGeom>
          <a:solidFill>
            <a:schemeClr val="accent2">
              <a:lumMod val="75000"/>
              <a:alpha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Visualization Layer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EC8E628-7090-4564-9EBC-09D70FCAF59C}"/>
              </a:ext>
            </a:extLst>
          </p:cNvPr>
          <p:cNvSpPr/>
          <p:nvPr/>
        </p:nvSpPr>
        <p:spPr>
          <a:xfrm>
            <a:off x="119742" y="1225029"/>
            <a:ext cx="4003466" cy="3563512"/>
          </a:xfrm>
          <a:prstGeom prst="round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6CA8D2-F27A-4F95-947C-F10C62A95174}"/>
              </a:ext>
            </a:extLst>
          </p:cNvPr>
          <p:cNvSpPr/>
          <p:nvPr/>
        </p:nvSpPr>
        <p:spPr>
          <a:xfrm>
            <a:off x="4414534" y="1225029"/>
            <a:ext cx="4468003" cy="3563512"/>
          </a:xfrm>
          <a:prstGeom prst="round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849911-F6FB-45EA-AC26-20E04F550713}"/>
              </a:ext>
            </a:extLst>
          </p:cNvPr>
          <p:cNvSpPr txBox="1"/>
          <p:nvPr/>
        </p:nvSpPr>
        <p:spPr>
          <a:xfrm>
            <a:off x="219142" y="5007218"/>
            <a:ext cx="1902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 Studies: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65752-2F82-4492-86D1-7B075AB99551}"/>
              </a:ext>
            </a:extLst>
          </p:cNvPr>
          <p:cNvSpPr txBox="1"/>
          <p:nvPr/>
        </p:nvSpPr>
        <p:spPr>
          <a:xfrm>
            <a:off x="244239" y="5342573"/>
            <a:ext cx="8982294" cy="90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 MicroStrategy based web application as a self service tool for the analytics and business teams of a large US based online travel agency. The self service portal enabled quick adhoc analyses that led to faster decision making for all mktg. activities, especially campaigns.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BEE675F-7CAF-4F11-B359-F135CD21F2B3}"/>
              </a:ext>
            </a:extLst>
          </p:cNvPr>
          <p:cNvSpPr/>
          <p:nvPr/>
        </p:nvSpPr>
        <p:spPr>
          <a:xfrm>
            <a:off x="9500553" y="5372866"/>
            <a:ext cx="2209573" cy="493725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Self Service Tool</a:t>
            </a:r>
          </a:p>
        </p:txBody>
      </p:sp>
    </p:spTree>
    <p:extLst>
      <p:ext uri="{BB962C8B-B14F-4D97-AF65-F5344CB8AC3E}">
        <p14:creationId xmlns:p14="http://schemas.microsoft.com/office/powerpoint/2010/main" val="61888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9887" y="2319337"/>
            <a:ext cx="6372225" cy="914400"/>
          </a:xfrm>
        </p:spPr>
        <p:txBody>
          <a:bodyPr/>
          <a:lstStyle/>
          <a:p>
            <a:r>
              <a:rPr lang="en-IN" dirty="0"/>
              <a:t>Introduction to LatentView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0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AC82FD6-03E9-4661-9807-487970E471AE}"/>
              </a:ext>
            </a:extLst>
          </p:cNvPr>
          <p:cNvSpPr/>
          <p:nvPr/>
        </p:nvSpPr>
        <p:spPr>
          <a:xfrm>
            <a:off x="5982" y="1115622"/>
            <a:ext cx="12192003" cy="24624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3047168-E437-4D08-9421-962BAC891581}"/>
              </a:ext>
            </a:extLst>
          </p:cNvPr>
          <p:cNvSpPr/>
          <p:nvPr/>
        </p:nvSpPr>
        <p:spPr>
          <a:xfrm>
            <a:off x="260343" y="1779277"/>
            <a:ext cx="3588326" cy="158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AC79C-76A1-4259-AABC-D9308FC42225}"/>
              </a:ext>
            </a:extLst>
          </p:cNvPr>
          <p:cNvSpPr/>
          <p:nvPr/>
        </p:nvSpPr>
        <p:spPr>
          <a:xfrm>
            <a:off x="272560" y="2043080"/>
            <a:ext cx="3569434" cy="95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Client’s marketing analytics environment reports offered limited perspective &amp; were generated from various sources of data creating multiple versions of truth, follow-up analyses were not easy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1AD1B0-0710-4193-893D-28779C16D6D2}"/>
              </a:ext>
            </a:extLst>
          </p:cNvPr>
          <p:cNvSpPr/>
          <p:nvPr/>
        </p:nvSpPr>
        <p:spPr>
          <a:xfrm>
            <a:off x="272560" y="1754103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“Before” State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5DEEB-C69A-43D1-8C0B-2AEC07C65076}"/>
              </a:ext>
            </a:extLst>
          </p:cNvPr>
          <p:cNvSpPr/>
          <p:nvPr/>
        </p:nvSpPr>
        <p:spPr>
          <a:xfrm>
            <a:off x="8301385" y="1779277"/>
            <a:ext cx="3592151" cy="158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300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EDBB88-E19C-462F-83F8-53283C98CDBF}"/>
              </a:ext>
            </a:extLst>
          </p:cNvPr>
          <p:cNvSpPr/>
          <p:nvPr/>
        </p:nvSpPr>
        <p:spPr>
          <a:xfrm>
            <a:off x="153486" y="1125411"/>
            <a:ext cx="12078912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Problem: </a:t>
            </a:r>
            <a:r>
              <a:rPr lang="en-US" sz="1400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Lack of unified view on marketing KPIs across multiple business functions prevents large organizations from “swimming the same direction” towards enterprise goals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68337A0-3A4B-41E7-B1D7-20DBF21DB355}"/>
              </a:ext>
            </a:extLst>
          </p:cNvPr>
          <p:cNvSpPr/>
          <p:nvPr/>
        </p:nvSpPr>
        <p:spPr>
          <a:xfrm>
            <a:off x="4280864" y="1779277"/>
            <a:ext cx="3588326" cy="158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44E5221-1BF3-4BEC-8894-3BDA40DCE96A}"/>
              </a:ext>
            </a:extLst>
          </p:cNvPr>
          <p:cNvSpPr/>
          <p:nvPr/>
        </p:nvSpPr>
        <p:spPr>
          <a:xfrm>
            <a:off x="4312820" y="2043080"/>
            <a:ext cx="3421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 MicroStrategy based web application &amp; marketing dashboards for all 3 business units, Car, Hotel &amp; Flights. Web Application was designed to enable quick adhoc analysis across any dimension like device, period, channel etc.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E5A94FA-69C9-4E98-B8F1-3510022F5336}"/>
              </a:ext>
            </a:extLst>
          </p:cNvPr>
          <p:cNvSpPr/>
          <p:nvPr/>
        </p:nvSpPr>
        <p:spPr>
          <a:xfrm>
            <a:off x="4288814" y="1754103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LatentView Solution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2E4C7C2-8B72-4906-B854-0297A9B95EFD}"/>
              </a:ext>
            </a:extLst>
          </p:cNvPr>
          <p:cNvSpPr/>
          <p:nvPr/>
        </p:nvSpPr>
        <p:spPr>
          <a:xfrm>
            <a:off x="8300182" y="1754103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“After” State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6DD251A-56C3-43CD-AA16-D8B4A91CF92A}"/>
              </a:ext>
            </a:extLst>
          </p:cNvPr>
          <p:cNvSpPr/>
          <p:nvPr/>
        </p:nvSpPr>
        <p:spPr>
          <a:xfrm>
            <a:off x="8300182" y="2043080"/>
            <a:ext cx="3569219" cy="95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 time dashboards offered unified view and served as single source of truth and </a:t>
            </a:r>
            <a:r>
              <a:rPr lang="en-IN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enabled </a:t>
            </a:r>
            <a:r>
              <a:rPr lang="en-US" sz="1200" noProof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 adhoc analyses that led to quicker decision making especially for campaigns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2D5B15-C42C-48A0-9A7C-25806403DB14}"/>
              </a:ext>
            </a:extLst>
          </p:cNvPr>
          <p:cNvSpPr/>
          <p:nvPr/>
        </p:nvSpPr>
        <p:spPr>
          <a:xfrm>
            <a:off x="147607" y="590003"/>
            <a:ext cx="5663129" cy="4272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spcBef>
                <a:spcPct val="0"/>
              </a:spcBef>
              <a:defRPr/>
            </a:pPr>
            <a:r>
              <a:rPr lang="en-US" b="1" kern="0" spc="-96" dirty="0">
                <a:ln w="3175">
                  <a:noFill/>
                </a:ln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Leading US based Online Travel Agency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A4ECF85-4978-4FFF-83EB-D2C5D1DA4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7" y="3734627"/>
            <a:ext cx="3780958" cy="18085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76D2B7-F80F-4981-8F8B-EE8823F76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7" y="4678103"/>
            <a:ext cx="3942546" cy="187025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5D1500C-36D7-491D-9484-2C4CE7B95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8" y="3734627"/>
            <a:ext cx="3400883" cy="232958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907C80-6468-4DA2-9B56-105F29D22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431" y="3809408"/>
            <a:ext cx="1533387" cy="5256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67E20B-6885-4EB0-A8C1-28DBC54C51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5" b="5962"/>
          <a:stretch/>
        </p:blipFill>
        <p:spPr>
          <a:xfrm>
            <a:off x="6659021" y="4795866"/>
            <a:ext cx="4175797" cy="19097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F4BB30-E794-40F2-A823-85E45698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Prompt Marketing Decisions with MicroStrategy based Web Application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A91DE1-F933-4A1C-B9BD-2CB9C824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C3A35-353E-40AB-A458-1E8E8F5C6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4" y="993914"/>
            <a:ext cx="9944171" cy="47172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E69E59-5C1A-4652-9A28-7BB8AE12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MicroStrategy based BI platform &amp; Marketing Dashboards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4B64E-AFD2-49AF-B43E-EA0D9730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3"/>
            <a:ext cx="3496542" cy="2922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2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45672"/>
            <a:ext cx="10940304" cy="408349"/>
          </a:xfrm>
        </p:spPr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376479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1909667" y="1316474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746074" y="2088770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517926" y="1345024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063971" y="1880407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330647" y="1844063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793571" y="1687747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337393" y="2372724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550766" y="1633427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628450" y="1641736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635362" y="2365492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462568" y="2317952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060470" y="1335328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555347" y="1917882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474284" y="1662110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308592" y="2322346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142047" y="803594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949" y="1821578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277392" y="3479657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6890" y="4961609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36565" y="4738334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077318" y="3303512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93079" y="3030421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221026" y="1589707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623249" y="299819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022604" y="1585790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221026" y="4409832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022604" y="4405915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221026" y="1280474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065471" y="1681844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4854575" y="303294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506956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00309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573139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116525" y="3901190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452499" y="3901190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429998" y="4239062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508749" y="4856015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1919367" y="4262938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1998118" y="4852997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438226" y="4262938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516977" y="4844200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732379" y="4239744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0229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Trusted Analytics Partner to the World's Most Recognizable Brands</a:t>
            </a:r>
          </a:p>
        </p:txBody>
      </p:sp>
      <p:pic>
        <p:nvPicPr>
          <p:cNvPr id="21" name="Picture 6" descr="Image result for whirlpool logo">
            <a:extLst>
              <a:ext uri="{FF2B5EF4-FFF2-40B4-BE49-F238E27FC236}">
                <a16:creationId xmlns:a16="http://schemas.microsoft.com/office/drawing/2014/main" id="{92D42093-38C2-4446-849E-1BB686355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447" y="5504606"/>
            <a:ext cx="1376168" cy="4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Image result for metlife logo transparent">
            <a:extLst>
              <a:ext uri="{FF2B5EF4-FFF2-40B4-BE49-F238E27FC236}">
                <a16:creationId xmlns:a16="http://schemas.microsoft.com/office/drawing/2014/main" id="{2BF8B83F-5CB5-4ED8-B6E5-4841675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101" y="4373194"/>
            <a:ext cx="1291273" cy="3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united logo">
            <a:extLst>
              <a:ext uri="{FF2B5EF4-FFF2-40B4-BE49-F238E27FC236}">
                <a16:creationId xmlns:a16="http://schemas.microsoft.com/office/drawing/2014/main" id="{CD2039D6-14A7-418F-A122-1BC14E1C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979" y="4473900"/>
            <a:ext cx="1778644" cy="3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F66F6-B0E2-48EC-810D-D56CF2DB79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16" y="4299756"/>
            <a:ext cx="1851884" cy="496653"/>
          </a:xfrm>
          <a:prstGeom prst="rect">
            <a:avLst/>
          </a:prstGeom>
        </p:spPr>
      </p:pic>
      <p:pic>
        <p:nvPicPr>
          <p:cNvPr id="29" name="Picture 36" descr="Image result for ebay logo transparent">
            <a:extLst>
              <a:ext uri="{FF2B5EF4-FFF2-40B4-BE49-F238E27FC236}">
                <a16:creationId xmlns:a16="http://schemas.microsoft.com/office/drawing/2014/main" id="{63E64E84-74DF-4B21-AD3F-63B525D0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255" y="3359914"/>
            <a:ext cx="1154281" cy="5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0" descr="Image result for PayPal logo transparent">
            <a:extLst>
              <a:ext uri="{FF2B5EF4-FFF2-40B4-BE49-F238E27FC236}">
                <a16:creationId xmlns:a16="http://schemas.microsoft.com/office/drawing/2014/main" id="{E4D85151-71E8-4799-B54D-2AD74681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4310" y="3410069"/>
            <a:ext cx="1167090" cy="4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Image result for microsoft logo transparent background">
            <a:extLst>
              <a:ext uri="{FF2B5EF4-FFF2-40B4-BE49-F238E27FC236}">
                <a16:creationId xmlns:a16="http://schemas.microsoft.com/office/drawing/2014/main" id="{FA47834F-1A46-4D77-9F83-F01064DC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1348" y="933136"/>
            <a:ext cx="1843014" cy="6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Image result for bmw logo transparent background">
            <a:extLst>
              <a:ext uri="{FF2B5EF4-FFF2-40B4-BE49-F238E27FC236}">
                <a16:creationId xmlns:a16="http://schemas.microsoft.com/office/drawing/2014/main" id="{6F50FB3A-5E32-4152-9574-AA7AF04C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327" y="2063093"/>
            <a:ext cx="719168" cy="7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facebook logo">
            <a:extLst>
              <a:ext uri="{FF2B5EF4-FFF2-40B4-BE49-F238E27FC236}">
                <a16:creationId xmlns:a16="http://schemas.microsoft.com/office/drawing/2014/main" id="{63A93592-A727-46E4-88E0-F77B7FFC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596" y="859233"/>
            <a:ext cx="918630" cy="9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Google logo">
            <a:extLst>
              <a:ext uri="{FF2B5EF4-FFF2-40B4-BE49-F238E27FC236}">
                <a16:creationId xmlns:a16="http://schemas.microsoft.com/office/drawing/2014/main" id="{269110D6-6D73-4EBC-AC11-BD6F29FA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1798" y="1127617"/>
            <a:ext cx="1168265" cy="3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B84481-4985-4977-A1F5-AA06F059678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493" y="3359914"/>
            <a:ext cx="2008593" cy="5285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BD99FBC-A685-40AF-9E91-8F4AA25C2B7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92" y="5484781"/>
            <a:ext cx="1711967" cy="434724"/>
          </a:xfrm>
          <a:prstGeom prst="rect">
            <a:avLst/>
          </a:prstGeom>
        </p:spPr>
      </p:pic>
      <p:pic>
        <p:nvPicPr>
          <p:cNvPr id="50" name="Picture 14" descr="Image result for warner logo latest">
            <a:extLst>
              <a:ext uri="{FF2B5EF4-FFF2-40B4-BE49-F238E27FC236}">
                <a16:creationId xmlns:a16="http://schemas.microsoft.com/office/drawing/2014/main" id="{749E46AF-863E-453C-9270-7ED546B9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118" y="3240179"/>
            <a:ext cx="793215" cy="7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Image result for uber logo latest">
            <a:extLst>
              <a:ext uri="{FF2B5EF4-FFF2-40B4-BE49-F238E27FC236}">
                <a16:creationId xmlns:a16="http://schemas.microsoft.com/office/drawing/2014/main" id="{D437DF88-1810-4404-BCF8-44DE40DF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02" t="39392" r="27620" b="38031"/>
          <a:stretch/>
        </p:blipFill>
        <p:spPr bwMode="auto">
          <a:xfrm>
            <a:off x="3104255" y="1178065"/>
            <a:ext cx="1259516" cy="2939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adobe">
            <a:extLst>
              <a:ext uri="{FF2B5EF4-FFF2-40B4-BE49-F238E27FC236}">
                <a16:creationId xmlns:a16="http://schemas.microsoft.com/office/drawing/2014/main" id="{6C958F78-7959-43E7-852D-EC9801A9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6787" y="5581595"/>
            <a:ext cx="1354505" cy="3555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pple logo">
            <a:extLst>
              <a:ext uri="{FF2B5EF4-FFF2-40B4-BE49-F238E27FC236}">
                <a16:creationId xmlns:a16="http://schemas.microsoft.com/office/drawing/2014/main" id="{7DB34F54-44C4-4646-8DDF-7D9BF803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2284" y="939666"/>
            <a:ext cx="584035" cy="755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0B99985-1B7B-492C-ACD8-BE83A256CEFB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207" y="3917269"/>
            <a:ext cx="1504701" cy="15047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946A32C-3FA7-437B-9C31-7AE3511EA91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492" y="4227267"/>
            <a:ext cx="1608594" cy="641630"/>
          </a:xfrm>
          <a:prstGeom prst="rect">
            <a:avLst/>
          </a:prstGeom>
        </p:spPr>
      </p:pic>
      <p:pic>
        <p:nvPicPr>
          <p:cNvPr id="59" name="Picture 2" descr="Image result for exxon logo">
            <a:extLst>
              <a:ext uri="{FF2B5EF4-FFF2-40B4-BE49-F238E27FC236}">
                <a16:creationId xmlns:a16="http://schemas.microsoft.com/office/drawing/2014/main" id="{437A7E30-5D2C-4696-B8F8-F219FB59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187" y="5041249"/>
            <a:ext cx="2360338" cy="13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6916E-D8EF-4A83-A92B-79915E8C47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58" y="5302925"/>
            <a:ext cx="809664" cy="89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870B2-8BD2-4759-8F53-C8FE6C9C5A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6" y="1973765"/>
            <a:ext cx="1291998" cy="884428"/>
          </a:xfrm>
          <a:prstGeom prst="rect">
            <a:avLst/>
          </a:prstGeom>
        </p:spPr>
      </p:pic>
      <p:pic>
        <p:nvPicPr>
          <p:cNvPr id="1030" name="Picture 6" descr="Image result for luxottica">
            <a:extLst>
              <a:ext uri="{FF2B5EF4-FFF2-40B4-BE49-F238E27FC236}">
                <a16:creationId xmlns:a16="http://schemas.microsoft.com/office/drawing/2014/main" id="{E2E41495-F3C0-4540-BF80-16B23A01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06" y="2145894"/>
            <a:ext cx="1724917" cy="60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oking.com">
            <a:extLst>
              <a:ext uri="{FF2B5EF4-FFF2-40B4-BE49-F238E27FC236}">
                <a16:creationId xmlns:a16="http://schemas.microsoft.com/office/drawing/2014/main" id="{FC98E906-9936-4A11-B15E-BED60A432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5" b="14111"/>
          <a:stretch/>
        </p:blipFill>
        <p:spPr bwMode="auto">
          <a:xfrm>
            <a:off x="6862266" y="1846010"/>
            <a:ext cx="1724917" cy="12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enkel">
            <a:extLst>
              <a:ext uri="{FF2B5EF4-FFF2-40B4-BE49-F238E27FC236}">
                <a16:creationId xmlns:a16="http://schemas.microsoft.com/office/drawing/2014/main" id="{88134FB5-5B67-4002-BEB1-38894EE3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98" y="1899524"/>
            <a:ext cx="1949263" cy="10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8412B-D32A-4460-8A6B-7E6D42CF8EB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125" r="3845" b="15753"/>
          <a:stretch/>
        </p:blipFill>
        <p:spPr>
          <a:xfrm>
            <a:off x="923165" y="3028039"/>
            <a:ext cx="1827309" cy="7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6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Areas of Expertise</a:t>
            </a:r>
            <a:endParaRPr lang="en-US" sz="2800" b="0" i="0" u="none" strike="noStrike" cap="none" dirty="0"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4" name="Partial Circle 3">
            <a:extLst>
              <a:ext uri="{FF2B5EF4-FFF2-40B4-BE49-F238E27FC236}">
                <a16:creationId xmlns:a16="http://schemas.microsoft.com/office/drawing/2014/main" id="{ED58FFD6-05B0-4B3A-A6EE-AF3C91FA8DB1}"/>
              </a:ext>
            </a:extLst>
          </p:cNvPr>
          <p:cNvSpPr/>
          <p:nvPr/>
        </p:nvSpPr>
        <p:spPr>
          <a:xfrm>
            <a:off x="4714935" y="2866559"/>
            <a:ext cx="2088000" cy="2088000"/>
          </a:xfrm>
          <a:prstGeom prst="pie">
            <a:avLst>
              <a:gd name="adj1" fmla="val 5571097"/>
              <a:gd name="adj2" fmla="val 1239068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5" name="Partial Circle 4">
            <a:extLst>
              <a:ext uri="{FF2B5EF4-FFF2-40B4-BE49-F238E27FC236}">
                <a16:creationId xmlns:a16="http://schemas.microsoft.com/office/drawing/2014/main" id="{5F44CF91-390E-4936-B306-793D9D0D39B2}"/>
              </a:ext>
            </a:extLst>
          </p:cNvPr>
          <p:cNvSpPr/>
          <p:nvPr/>
        </p:nvSpPr>
        <p:spPr>
          <a:xfrm>
            <a:off x="4714935" y="2866559"/>
            <a:ext cx="2088000" cy="2088000"/>
          </a:xfrm>
          <a:prstGeom prst="pie">
            <a:avLst>
              <a:gd name="adj1" fmla="val 12325804"/>
              <a:gd name="adj2" fmla="val 1991127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6" name="Partial Circle 5">
            <a:extLst>
              <a:ext uri="{FF2B5EF4-FFF2-40B4-BE49-F238E27FC236}">
                <a16:creationId xmlns:a16="http://schemas.microsoft.com/office/drawing/2014/main" id="{EFC068C7-5E54-4780-B35E-783A9C7EE5AB}"/>
              </a:ext>
            </a:extLst>
          </p:cNvPr>
          <p:cNvSpPr/>
          <p:nvPr/>
        </p:nvSpPr>
        <p:spPr>
          <a:xfrm>
            <a:off x="4714935" y="2866559"/>
            <a:ext cx="2088000" cy="2088000"/>
          </a:xfrm>
          <a:prstGeom prst="pie">
            <a:avLst>
              <a:gd name="adj1" fmla="val 19847345"/>
              <a:gd name="adj2" fmla="val 56206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213C2CD7-EE35-4400-95F7-6DB0E0C0BD92}"/>
              </a:ext>
            </a:extLst>
          </p:cNvPr>
          <p:cNvSpPr>
            <a:spLocks noChangeAspect="1"/>
          </p:cNvSpPr>
          <p:nvPr/>
        </p:nvSpPr>
        <p:spPr bwMode="auto">
          <a:xfrm>
            <a:off x="2252755" y="3705630"/>
            <a:ext cx="2160000" cy="2147413"/>
          </a:xfrm>
          <a:custGeom>
            <a:avLst/>
            <a:gdLst>
              <a:gd name="T0" fmla="*/ 135 w 145"/>
              <a:gd name="T1" fmla="*/ 77 h 144"/>
              <a:gd name="T2" fmla="*/ 143 w 145"/>
              <a:gd name="T3" fmla="*/ 65 h 144"/>
              <a:gd name="T4" fmla="*/ 143 w 145"/>
              <a:gd name="T5" fmla="*/ 53 h 144"/>
              <a:gd name="T6" fmla="*/ 141 w 145"/>
              <a:gd name="T7" fmla="*/ 51 h 144"/>
              <a:gd name="T8" fmla="*/ 129 w 145"/>
              <a:gd name="T9" fmla="*/ 45 h 144"/>
              <a:gd name="T10" fmla="*/ 135 w 145"/>
              <a:gd name="T11" fmla="*/ 39 h 144"/>
              <a:gd name="T12" fmla="*/ 130 w 145"/>
              <a:gd name="T13" fmla="*/ 28 h 144"/>
              <a:gd name="T14" fmla="*/ 127 w 145"/>
              <a:gd name="T15" fmla="*/ 27 h 144"/>
              <a:gd name="T16" fmla="*/ 113 w 145"/>
              <a:gd name="T17" fmla="*/ 25 h 144"/>
              <a:gd name="T18" fmla="*/ 117 w 145"/>
              <a:gd name="T19" fmla="*/ 15 h 144"/>
              <a:gd name="T20" fmla="*/ 108 w 145"/>
              <a:gd name="T21" fmla="*/ 9 h 144"/>
              <a:gd name="T22" fmla="*/ 101 w 145"/>
              <a:gd name="T23" fmla="*/ 17 h 144"/>
              <a:gd name="T24" fmla="*/ 92 w 145"/>
              <a:gd name="T25" fmla="*/ 13 h 144"/>
              <a:gd name="T26" fmla="*/ 92 w 145"/>
              <a:gd name="T27" fmla="*/ 2 h 144"/>
              <a:gd name="T28" fmla="*/ 82 w 145"/>
              <a:gd name="T29" fmla="*/ 0 h 144"/>
              <a:gd name="T30" fmla="*/ 78 w 145"/>
              <a:gd name="T31" fmla="*/ 10 h 144"/>
              <a:gd name="T32" fmla="*/ 72 w 145"/>
              <a:gd name="T33" fmla="*/ 10 h 144"/>
              <a:gd name="T34" fmla="*/ 66 w 145"/>
              <a:gd name="T35" fmla="*/ 2 h 144"/>
              <a:gd name="T36" fmla="*/ 63 w 145"/>
              <a:gd name="T37" fmla="*/ 0 h 144"/>
              <a:gd name="T38" fmla="*/ 52 w 145"/>
              <a:gd name="T39" fmla="*/ 4 h 144"/>
              <a:gd name="T40" fmla="*/ 45 w 145"/>
              <a:gd name="T41" fmla="*/ 17 h 144"/>
              <a:gd name="T42" fmla="*/ 38 w 145"/>
              <a:gd name="T43" fmla="*/ 9 h 144"/>
              <a:gd name="T44" fmla="*/ 28 w 145"/>
              <a:gd name="T45" fmla="*/ 14 h 144"/>
              <a:gd name="T46" fmla="*/ 32 w 145"/>
              <a:gd name="T47" fmla="*/ 25 h 144"/>
              <a:gd name="T48" fmla="*/ 18 w 145"/>
              <a:gd name="T49" fmla="*/ 27 h 144"/>
              <a:gd name="T50" fmla="*/ 15 w 145"/>
              <a:gd name="T51" fmla="*/ 28 h 144"/>
              <a:gd name="T52" fmla="*/ 10 w 145"/>
              <a:gd name="T53" fmla="*/ 39 h 144"/>
              <a:gd name="T54" fmla="*/ 14 w 145"/>
              <a:gd name="T55" fmla="*/ 52 h 144"/>
              <a:gd name="T56" fmla="*/ 5 w 145"/>
              <a:gd name="T57" fmla="*/ 51 h 144"/>
              <a:gd name="T58" fmla="*/ 2 w 145"/>
              <a:gd name="T59" fmla="*/ 53 h 144"/>
              <a:gd name="T60" fmla="*/ 2 w 145"/>
              <a:gd name="T61" fmla="*/ 65 h 144"/>
              <a:gd name="T62" fmla="*/ 11 w 145"/>
              <a:gd name="T63" fmla="*/ 77 h 144"/>
              <a:gd name="T64" fmla="*/ 0 w 145"/>
              <a:gd name="T65" fmla="*/ 82 h 144"/>
              <a:gd name="T66" fmla="*/ 5 w 145"/>
              <a:gd name="T67" fmla="*/ 93 h 144"/>
              <a:gd name="T68" fmla="*/ 14 w 145"/>
              <a:gd name="T69" fmla="*/ 91 h 144"/>
              <a:gd name="T70" fmla="*/ 17 w 145"/>
              <a:gd name="T71" fmla="*/ 100 h 144"/>
              <a:gd name="T72" fmla="*/ 10 w 145"/>
              <a:gd name="T73" fmla="*/ 108 h 144"/>
              <a:gd name="T74" fmla="*/ 17 w 145"/>
              <a:gd name="T75" fmla="*/ 117 h 144"/>
              <a:gd name="T76" fmla="*/ 26 w 145"/>
              <a:gd name="T77" fmla="*/ 112 h 144"/>
              <a:gd name="T78" fmla="*/ 28 w 145"/>
              <a:gd name="T79" fmla="*/ 127 h 144"/>
              <a:gd name="T80" fmla="*/ 37 w 145"/>
              <a:gd name="T81" fmla="*/ 135 h 144"/>
              <a:gd name="T82" fmla="*/ 40 w 145"/>
              <a:gd name="T83" fmla="*/ 134 h 144"/>
              <a:gd name="T84" fmla="*/ 53 w 145"/>
              <a:gd name="T85" fmla="*/ 131 h 144"/>
              <a:gd name="T86" fmla="*/ 52 w 145"/>
              <a:gd name="T87" fmla="*/ 140 h 144"/>
              <a:gd name="T88" fmla="*/ 63 w 145"/>
              <a:gd name="T89" fmla="*/ 144 h 144"/>
              <a:gd name="T90" fmla="*/ 66 w 145"/>
              <a:gd name="T91" fmla="*/ 142 h 144"/>
              <a:gd name="T92" fmla="*/ 73 w 145"/>
              <a:gd name="T93" fmla="*/ 134 h 144"/>
              <a:gd name="T94" fmla="*/ 80 w 145"/>
              <a:gd name="T95" fmla="*/ 142 h 144"/>
              <a:gd name="T96" fmla="*/ 82 w 145"/>
              <a:gd name="T97" fmla="*/ 144 h 144"/>
              <a:gd name="T98" fmla="*/ 93 w 145"/>
              <a:gd name="T99" fmla="*/ 140 h 144"/>
              <a:gd name="T100" fmla="*/ 101 w 145"/>
              <a:gd name="T101" fmla="*/ 127 h 144"/>
              <a:gd name="T102" fmla="*/ 108 w 145"/>
              <a:gd name="T103" fmla="*/ 136 h 144"/>
              <a:gd name="T104" fmla="*/ 117 w 145"/>
              <a:gd name="T105" fmla="*/ 130 h 144"/>
              <a:gd name="T106" fmla="*/ 113 w 145"/>
              <a:gd name="T107" fmla="*/ 119 h 144"/>
              <a:gd name="T108" fmla="*/ 128 w 145"/>
              <a:gd name="T109" fmla="*/ 117 h 144"/>
              <a:gd name="T110" fmla="*/ 131 w 145"/>
              <a:gd name="T111" fmla="*/ 117 h 144"/>
              <a:gd name="T112" fmla="*/ 135 w 145"/>
              <a:gd name="T113" fmla="*/ 106 h 144"/>
              <a:gd name="T114" fmla="*/ 132 w 145"/>
              <a:gd name="T115" fmla="*/ 92 h 144"/>
              <a:gd name="T116" fmla="*/ 141 w 145"/>
              <a:gd name="T117" fmla="*/ 93 h 144"/>
              <a:gd name="T118" fmla="*/ 143 w 145"/>
              <a:gd name="T119" fmla="*/ 91 h 144"/>
              <a:gd name="T120" fmla="*/ 143 w 145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44">
                <a:moveTo>
                  <a:pt x="143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4"/>
                  <a:pt x="135" y="70"/>
                  <a:pt x="135" y="6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4" y="65"/>
                  <a:pt x="145" y="64"/>
                  <a:pt x="145" y="63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8"/>
                  <a:pt x="129" y="45"/>
                </a:cubicBezTo>
                <a:cubicBezTo>
                  <a:pt x="128" y="45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6" y="37"/>
                  <a:pt x="136" y="36"/>
                </a:cubicBezTo>
                <a:cubicBezTo>
                  <a:pt x="134" y="33"/>
                  <a:pt x="132" y="30"/>
                  <a:pt x="130" y="28"/>
                </a:cubicBezTo>
                <a:cubicBezTo>
                  <a:pt x="130" y="27"/>
                  <a:pt x="129" y="27"/>
                  <a:pt x="129" y="27"/>
                </a:cubicBezTo>
                <a:cubicBezTo>
                  <a:pt x="128" y="27"/>
                  <a:pt x="128" y="27"/>
                  <a:pt x="127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5" y="27"/>
                  <a:pt x="113" y="25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18" y="17"/>
                  <a:pt x="118" y="15"/>
                  <a:pt x="117" y="15"/>
                </a:cubicBezTo>
                <a:cubicBezTo>
                  <a:pt x="114" y="13"/>
                  <a:pt x="112" y="11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6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8" y="16"/>
                  <a:pt x="96" y="15"/>
                  <a:pt x="93" y="14"/>
                </a:cubicBezTo>
                <a:cubicBezTo>
                  <a:pt x="92" y="14"/>
                  <a:pt x="92" y="13"/>
                  <a:pt x="92" y="13"/>
                </a:cubicBezTo>
                <a:cubicBezTo>
                  <a:pt x="93" y="5"/>
                  <a:pt x="93" y="5"/>
                  <a:pt x="93" y="5"/>
                </a:cubicBezTo>
                <a:cubicBezTo>
                  <a:pt x="94" y="4"/>
                  <a:pt x="93" y="2"/>
                  <a:pt x="92" y="2"/>
                </a:cubicBezTo>
                <a:cubicBezTo>
                  <a:pt x="88" y="1"/>
                  <a:pt x="85" y="1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1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4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10"/>
                  <a:pt x="69" y="10"/>
                  <a:pt x="68" y="1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1"/>
                  <a:pt x="65" y="0"/>
                  <a:pt x="64" y="0"/>
                </a:cubicBezTo>
                <a:cubicBezTo>
                  <a:pt x="64" y="0"/>
                  <a:pt x="64" y="0"/>
                  <a:pt x="63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0" y="14"/>
                  <a:pt x="47" y="15"/>
                  <a:pt x="45" y="17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9"/>
                  <a:pt x="38" y="9"/>
                  <a:pt x="38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4" y="11"/>
                  <a:pt x="31" y="12"/>
                  <a:pt x="28" y="14"/>
                </a:cubicBezTo>
                <a:cubicBezTo>
                  <a:pt x="27" y="15"/>
                  <a:pt x="27" y="16"/>
                  <a:pt x="28" y="17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7"/>
                  <a:pt x="28" y="29"/>
                  <a:pt x="25" y="32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5" y="27"/>
                  <a:pt x="15" y="28"/>
                </a:cubicBezTo>
                <a:cubicBezTo>
                  <a:pt x="13" y="30"/>
                  <a:pt x="11" y="33"/>
                  <a:pt x="9" y="36"/>
                </a:cubicBezTo>
                <a:cubicBezTo>
                  <a:pt x="9" y="37"/>
                  <a:pt x="9" y="38"/>
                  <a:pt x="10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4" y="51"/>
                </a:cubicBezTo>
                <a:cubicBezTo>
                  <a:pt x="3" y="51"/>
                  <a:pt x="3" y="52"/>
                  <a:pt x="2" y="53"/>
                </a:cubicBezTo>
                <a:cubicBezTo>
                  <a:pt x="1" y="56"/>
                  <a:pt x="1" y="60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0"/>
                  <a:pt x="10" y="74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0" y="80"/>
                  <a:pt x="0" y="82"/>
                </a:cubicBezTo>
                <a:cubicBezTo>
                  <a:pt x="1" y="85"/>
                  <a:pt x="2" y="88"/>
                  <a:pt x="2" y="91"/>
                </a:cubicBezTo>
                <a:cubicBezTo>
                  <a:pt x="3" y="92"/>
                  <a:pt x="4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7"/>
                  <a:pt x="17" y="99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9" y="106"/>
                  <a:pt x="9" y="107"/>
                  <a:pt x="10" y="108"/>
                </a:cubicBezTo>
                <a:cubicBezTo>
                  <a:pt x="11" y="111"/>
                  <a:pt x="13" y="114"/>
                  <a:pt x="15" y="117"/>
                </a:cubicBezTo>
                <a:cubicBezTo>
                  <a:pt x="16" y="117"/>
                  <a:pt x="16" y="117"/>
                  <a:pt x="17" y="117"/>
                </a:cubicBezTo>
                <a:cubicBezTo>
                  <a:pt x="17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5"/>
                  <a:pt x="30" y="117"/>
                  <a:pt x="33" y="119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7" y="128"/>
                  <a:pt x="27" y="129"/>
                  <a:pt x="28" y="130"/>
                </a:cubicBezTo>
                <a:cubicBezTo>
                  <a:pt x="31" y="132"/>
                  <a:pt x="34" y="133"/>
                  <a:pt x="37" y="135"/>
                </a:cubicBezTo>
                <a:cubicBezTo>
                  <a:pt x="37" y="135"/>
                  <a:pt x="37" y="135"/>
                  <a:pt x="38" y="135"/>
                </a:cubicBezTo>
                <a:cubicBezTo>
                  <a:pt x="38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9"/>
                  <a:pt x="50" y="130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52" y="141"/>
                  <a:pt x="53" y="142"/>
                  <a:pt x="54" y="142"/>
                </a:cubicBezTo>
                <a:cubicBezTo>
                  <a:pt x="57" y="143"/>
                  <a:pt x="60" y="144"/>
                  <a:pt x="63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4"/>
                  <a:pt x="68" y="134"/>
                  <a:pt x="68" y="134"/>
                </a:cubicBezTo>
                <a:cubicBezTo>
                  <a:pt x="70" y="134"/>
                  <a:pt x="71" y="134"/>
                  <a:pt x="73" y="134"/>
                </a:cubicBezTo>
                <a:cubicBezTo>
                  <a:pt x="75" y="134"/>
                  <a:pt x="76" y="134"/>
                  <a:pt x="78" y="134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9" y="143"/>
                  <a:pt x="92" y="142"/>
                </a:cubicBezTo>
                <a:cubicBezTo>
                  <a:pt x="93" y="142"/>
                  <a:pt x="94" y="141"/>
                  <a:pt x="93" y="140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06" y="135"/>
                  <a:pt x="107" y="136"/>
                  <a:pt x="108" y="136"/>
                </a:cubicBezTo>
                <a:cubicBezTo>
                  <a:pt x="108" y="136"/>
                  <a:pt x="109" y="135"/>
                  <a:pt x="109" y="135"/>
                </a:cubicBezTo>
                <a:cubicBezTo>
                  <a:pt x="112" y="134"/>
                  <a:pt x="115" y="132"/>
                  <a:pt x="117" y="130"/>
                </a:cubicBezTo>
                <a:cubicBezTo>
                  <a:pt x="118" y="129"/>
                  <a:pt x="118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8"/>
                  <a:pt x="129" y="118"/>
                </a:cubicBezTo>
                <a:cubicBezTo>
                  <a:pt x="129" y="118"/>
                  <a:pt x="130" y="117"/>
                  <a:pt x="131" y="117"/>
                </a:cubicBezTo>
                <a:cubicBezTo>
                  <a:pt x="133" y="114"/>
                  <a:pt x="134" y="111"/>
                  <a:pt x="136" y="109"/>
                </a:cubicBezTo>
                <a:cubicBezTo>
                  <a:pt x="137" y="108"/>
                  <a:pt x="136" y="106"/>
                  <a:pt x="135" y="106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98"/>
                  <a:pt x="131" y="95"/>
                  <a:pt x="132" y="92"/>
                </a:cubicBezTo>
                <a:cubicBezTo>
                  <a:pt x="132" y="92"/>
                  <a:pt x="132" y="92"/>
                  <a:pt x="132" y="91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2" y="93"/>
                  <a:pt x="143" y="92"/>
                  <a:pt x="143" y="91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80"/>
                  <a:pt x="145" y="79"/>
                  <a:pt x="143" y="79"/>
                </a:cubicBezTo>
                <a:close/>
              </a:path>
            </a:pathLst>
          </a:custGeom>
          <a:solidFill>
            <a:schemeClr val="accent3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D5153753-C643-406F-A7D3-9EA5FD4AE4B7}"/>
              </a:ext>
            </a:extLst>
          </p:cNvPr>
          <p:cNvSpPr>
            <a:spLocks noChangeAspect="1"/>
          </p:cNvSpPr>
          <p:nvPr/>
        </p:nvSpPr>
        <p:spPr bwMode="auto">
          <a:xfrm>
            <a:off x="5099063" y="1101514"/>
            <a:ext cx="1319745" cy="1303200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accent6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b="1" dirty="0">
              <a:solidFill>
                <a:prstClr val="white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1600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10BBAD-9B7A-4414-9406-3EB6E3CED2D9}"/>
              </a:ext>
            </a:extLst>
          </p:cNvPr>
          <p:cNvSpPr/>
          <p:nvPr/>
        </p:nvSpPr>
        <p:spPr>
          <a:xfrm>
            <a:off x="4698231" y="2852075"/>
            <a:ext cx="2121408" cy="2116969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00"/>
              </a:solidFill>
              <a:effectLst>
                <a:glow rad="139700">
                  <a:srgbClr val="9CDAAB">
                    <a:satMod val="175000"/>
                    <a:alpha val="40000"/>
                  </a:srgbClr>
                </a:glow>
              </a:effectLst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40B413-C40D-4C19-A491-ADF37A211680}"/>
              </a:ext>
            </a:extLst>
          </p:cNvPr>
          <p:cNvSpPr/>
          <p:nvPr/>
        </p:nvSpPr>
        <p:spPr>
          <a:xfrm>
            <a:off x="5156265" y="1143643"/>
            <a:ext cx="1216152" cy="121894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AE92AC-FE6C-499C-BF90-DC14C93F6831}"/>
              </a:ext>
            </a:extLst>
          </p:cNvPr>
          <p:cNvSpPr/>
          <p:nvPr/>
        </p:nvSpPr>
        <p:spPr>
          <a:xfrm>
            <a:off x="2305419" y="3719820"/>
            <a:ext cx="2093976" cy="2094429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Business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87A8CC-8AA8-4CD2-9F8E-8A40406607A0}"/>
              </a:ext>
            </a:extLst>
          </p:cNvPr>
          <p:cNvCxnSpPr>
            <a:cxnSpLocks/>
            <a:endCxn id="41" idx="5"/>
          </p:cNvCxnSpPr>
          <p:nvPr/>
        </p:nvCxnSpPr>
        <p:spPr>
          <a:xfrm flipH="1" flipV="1">
            <a:off x="6508966" y="4659021"/>
            <a:ext cx="671348" cy="277607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EA0883-26B5-48E1-97D6-13CB94F95957}"/>
              </a:ext>
            </a:extLst>
          </p:cNvPr>
          <p:cNvCxnSpPr>
            <a:cxnSpLocks/>
            <a:stCxn id="39" idx="0"/>
            <a:endCxn id="41" idx="3"/>
          </p:cNvCxnSpPr>
          <p:nvPr/>
        </p:nvCxnSpPr>
        <p:spPr>
          <a:xfrm flipV="1">
            <a:off x="4263789" y="4659021"/>
            <a:ext cx="745115" cy="194878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25E15C-FC45-4395-BB30-416651108128}"/>
              </a:ext>
            </a:extLst>
          </p:cNvPr>
          <p:cNvCxnSpPr>
            <a:cxnSpLocks/>
            <a:stCxn id="41" idx="0"/>
            <a:endCxn id="42" idx="4"/>
          </p:cNvCxnSpPr>
          <p:nvPr/>
        </p:nvCxnSpPr>
        <p:spPr>
          <a:xfrm flipV="1">
            <a:off x="5758935" y="2362585"/>
            <a:ext cx="5406" cy="48949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0">
            <a:extLst>
              <a:ext uri="{FF2B5EF4-FFF2-40B4-BE49-F238E27FC236}">
                <a16:creationId xmlns:a16="http://schemas.microsoft.com/office/drawing/2014/main" id="{E7800DA2-8F07-4BFF-B036-5E684664E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307" y="3206054"/>
            <a:ext cx="14911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46" name="Text Box 43">
            <a:extLst>
              <a:ext uri="{FF2B5EF4-FFF2-40B4-BE49-F238E27FC236}">
                <a16:creationId xmlns:a16="http://schemas.microsoft.com/office/drawing/2014/main" id="{709521ED-1C84-4113-9D48-2E6479D80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3296" y="5428622"/>
            <a:ext cx="1035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C822B9DB-C970-4E74-AA1B-E0CF0CC09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305" y="4127709"/>
            <a:ext cx="19791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48" name="Text Box 49">
            <a:extLst>
              <a:ext uri="{FF2B5EF4-FFF2-40B4-BE49-F238E27FC236}">
                <a16:creationId xmlns:a16="http://schemas.microsoft.com/office/drawing/2014/main" id="{7E325FD5-8D79-4AD0-A044-98685489D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7946" y="5987999"/>
            <a:ext cx="12894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Process Mining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492E59AC-B24F-4383-9BDA-082DF6198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9" y="5987999"/>
            <a:ext cx="1034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Simulations</a:t>
            </a:r>
          </a:p>
        </p:txBody>
      </p:sp>
      <p:sp>
        <p:nvSpPr>
          <p:cNvPr id="50" name="Text Box 55">
            <a:extLst>
              <a:ext uri="{FF2B5EF4-FFF2-40B4-BE49-F238E27FC236}">
                <a16:creationId xmlns:a16="http://schemas.microsoft.com/office/drawing/2014/main" id="{79F315E1-2FD8-4484-9C5D-ECFA347D6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287" y="2481328"/>
            <a:ext cx="16137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Statistical Inference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527DC9-2978-4DBE-8B6A-F4455923E4D6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7922034" y="2859700"/>
            <a:ext cx="66205" cy="810254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859005-10C5-46B7-AF1E-DC2772623B1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8470700" y="3491312"/>
            <a:ext cx="544522" cy="384634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913979-81D0-47D9-8A92-B804BABA67C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742961" y="4281034"/>
            <a:ext cx="749278" cy="180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FA9EE-D9C3-4290-AE2F-6492AE80E7B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8526796" y="5055923"/>
            <a:ext cx="756307" cy="468044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E17D79-5FA6-48D7-8297-968866ACCE3D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8210084" y="5441486"/>
            <a:ext cx="191254" cy="52595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EAC5E1-439F-48C5-A66F-6D6D7A15A44A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7347623" y="5296280"/>
            <a:ext cx="213165" cy="610896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655716B-6862-4A0B-9F25-CC83477A08A2}"/>
              </a:ext>
            </a:extLst>
          </p:cNvPr>
          <p:cNvSpPr/>
          <p:nvPr/>
        </p:nvSpPr>
        <p:spPr>
          <a:xfrm>
            <a:off x="8962501" y="3184033"/>
            <a:ext cx="360000" cy="36000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C0D621-AFC3-43BB-9DA6-495670A95163}"/>
              </a:ext>
            </a:extLst>
          </p:cNvPr>
          <p:cNvSpPr/>
          <p:nvPr/>
        </p:nvSpPr>
        <p:spPr>
          <a:xfrm>
            <a:off x="9492239" y="4101034"/>
            <a:ext cx="360000" cy="36000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9C9402-7548-4ECC-BE49-113150C5EFC7}"/>
              </a:ext>
            </a:extLst>
          </p:cNvPr>
          <p:cNvSpPr/>
          <p:nvPr/>
        </p:nvSpPr>
        <p:spPr>
          <a:xfrm>
            <a:off x="9283103" y="5343967"/>
            <a:ext cx="360000" cy="36000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1B232B7-CA4B-4E32-9D83-20E24456B8EA}"/>
              </a:ext>
            </a:extLst>
          </p:cNvPr>
          <p:cNvSpPr/>
          <p:nvPr/>
        </p:nvSpPr>
        <p:spPr>
          <a:xfrm>
            <a:off x="8340620" y="5907176"/>
            <a:ext cx="414608" cy="41148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25A2D66-81D6-4F02-AF32-A3AF655C3E65}"/>
              </a:ext>
            </a:extLst>
          </p:cNvPr>
          <p:cNvSpPr/>
          <p:nvPr/>
        </p:nvSpPr>
        <p:spPr>
          <a:xfrm>
            <a:off x="7140319" y="5907176"/>
            <a:ext cx="414608" cy="41148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ABC5169-FE77-4957-B91D-85F5A0B15D84}"/>
              </a:ext>
            </a:extLst>
          </p:cNvPr>
          <p:cNvSpPr/>
          <p:nvPr/>
        </p:nvSpPr>
        <p:spPr>
          <a:xfrm>
            <a:off x="7808239" y="2499700"/>
            <a:ext cx="360000" cy="360000"/>
          </a:xfrm>
          <a:prstGeom prst="ellips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Box 90">
            <a:extLst>
              <a:ext uri="{FF2B5EF4-FFF2-40B4-BE49-F238E27FC236}">
                <a16:creationId xmlns:a16="http://schemas.microsoft.com/office/drawing/2014/main" id="{33DD7BD0-FB85-4910-8BDB-5320834C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686" y="1512666"/>
            <a:ext cx="21891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Structured/</a:t>
            </a:r>
          </a:p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</a:p>
        </p:txBody>
      </p:sp>
      <p:sp>
        <p:nvSpPr>
          <p:cNvPr id="64" name="Text Box 91">
            <a:extLst>
              <a:ext uri="{FF2B5EF4-FFF2-40B4-BE49-F238E27FC236}">
                <a16:creationId xmlns:a16="http://schemas.microsoft.com/office/drawing/2014/main" id="{9BD98279-815D-4144-AD61-7FAB4DA9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979" y="529256"/>
            <a:ext cx="15163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Engineering </a:t>
            </a:r>
          </a:p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Data Pipelines</a:t>
            </a:r>
          </a:p>
        </p:txBody>
      </p:sp>
      <p:sp>
        <p:nvSpPr>
          <p:cNvPr id="65" name="Text Box 92">
            <a:extLst>
              <a:ext uri="{FF2B5EF4-FFF2-40B4-BE49-F238E27FC236}">
                <a16:creationId xmlns:a16="http://schemas.microsoft.com/office/drawing/2014/main" id="{9073E665-4953-43F1-B73D-CF9F1456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997" y="1482416"/>
            <a:ext cx="9275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Data</a:t>
            </a:r>
          </a:p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Wrangling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534317D-6D6D-42F5-88E0-171A48E7C73C}"/>
              </a:ext>
            </a:extLst>
          </p:cNvPr>
          <p:cNvCxnSpPr>
            <a:cxnSpLocks/>
            <a:stCxn id="40" idx="31"/>
          </p:cNvCxnSpPr>
          <p:nvPr/>
        </p:nvCxnSpPr>
        <p:spPr>
          <a:xfrm flipH="1" flipV="1">
            <a:off x="4393229" y="1796024"/>
            <a:ext cx="805267" cy="23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C81B11D-262D-43E7-BA90-A188F1C03D8B}"/>
              </a:ext>
            </a:extLst>
          </p:cNvPr>
          <p:cNvCxnSpPr>
            <a:cxnSpLocks/>
            <a:stCxn id="75" idx="4"/>
            <a:endCxn id="40" idx="16"/>
          </p:cNvCxnSpPr>
          <p:nvPr/>
        </p:nvCxnSpPr>
        <p:spPr>
          <a:xfrm flipH="1">
            <a:off x="5758936" y="987659"/>
            <a:ext cx="8995" cy="204355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C66724-DF38-485D-B45A-3328808BD3EC}"/>
              </a:ext>
            </a:extLst>
          </p:cNvPr>
          <p:cNvCxnSpPr>
            <a:cxnSpLocks/>
          </p:cNvCxnSpPr>
          <p:nvPr/>
        </p:nvCxnSpPr>
        <p:spPr>
          <a:xfrm flipH="1" flipV="1">
            <a:off x="6319375" y="1793628"/>
            <a:ext cx="503817" cy="1836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AA1200C-E4DB-4482-8C8D-85C9915258B7}"/>
              </a:ext>
            </a:extLst>
          </p:cNvPr>
          <p:cNvSpPr/>
          <p:nvPr/>
        </p:nvSpPr>
        <p:spPr>
          <a:xfrm>
            <a:off x="5587931" y="627659"/>
            <a:ext cx="360000" cy="360000"/>
          </a:xfrm>
          <a:prstGeom prst="ellips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CAA183-BFE4-471F-BC05-FF95154B3199}"/>
              </a:ext>
            </a:extLst>
          </p:cNvPr>
          <p:cNvSpPr/>
          <p:nvPr/>
        </p:nvSpPr>
        <p:spPr>
          <a:xfrm>
            <a:off x="6823192" y="1614546"/>
            <a:ext cx="360000" cy="360000"/>
          </a:xfrm>
          <a:prstGeom prst="ellips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035F8A0-8DCC-459D-A7A2-539D8692998D}"/>
              </a:ext>
            </a:extLst>
          </p:cNvPr>
          <p:cNvSpPr/>
          <p:nvPr/>
        </p:nvSpPr>
        <p:spPr>
          <a:xfrm>
            <a:off x="4033229" y="1614546"/>
            <a:ext cx="360000" cy="360000"/>
          </a:xfrm>
          <a:prstGeom prst="ellips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Box 58">
            <a:extLst>
              <a:ext uri="{FF2B5EF4-FFF2-40B4-BE49-F238E27FC236}">
                <a16:creationId xmlns:a16="http://schemas.microsoft.com/office/drawing/2014/main" id="{4E32F760-988E-4D25-ADC2-004B70295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0841" y="2640524"/>
            <a:ext cx="11787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Visualizations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CFEDD5-135A-4327-83CF-4CD1889F1BDC}"/>
              </a:ext>
            </a:extLst>
          </p:cNvPr>
          <p:cNvSpPr/>
          <p:nvPr/>
        </p:nvSpPr>
        <p:spPr>
          <a:xfrm>
            <a:off x="1476540" y="4006824"/>
            <a:ext cx="360000" cy="360000"/>
          </a:xfrm>
          <a:prstGeom prst="ellips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808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D05EFE-A8EC-49B7-A273-211AA68CF5AA}"/>
              </a:ext>
            </a:extLst>
          </p:cNvPr>
          <p:cNvCxnSpPr>
            <a:cxnSpLocks/>
            <a:stCxn id="39" idx="20"/>
            <a:endCxn id="87" idx="5"/>
          </p:cNvCxnSpPr>
          <p:nvPr/>
        </p:nvCxnSpPr>
        <p:spPr>
          <a:xfrm flipH="1" flipV="1">
            <a:off x="2601612" y="2971771"/>
            <a:ext cx="321488" cy="987373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B47B591-CF50-4814-B6D7-4E8BFE80066F}"/>
              </a:ext>
            </a:extLst>
          </p:cNvPr>
          <p:cNvCxnSpPr>
            <a:cxnSpLocks/>
            <a:stCxn id="39" idx="23"/>
            <a:endCxn id="86" idx="5"/>
          </p:cNvCxnSpPr>
          <p:nvPr/>
        </p:nvCxnSpPr>
        <p:spPr>
          <a:xfrm flipH="1" flipV="1">
            <a:off x="1783819" y="3389593"/>
            <a:ext cx="945626" cy="688852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DB078F0-5EA2-4976-B457-34B657F35A80}"/>
              </a:ext>
            </a:extLst>
          </p:cNvPr>
          <p:cNvCxnSpPr>
            <a:cxnSpLocks/>
            <a:stCxn id="39" idx="27"/>
            <a:endCxn id="80" idx="6"/>
          </p:cNvCxnSpPr>
          <p:nvPr/>
        </p:nvCxnSpPr>
        <p:spPr>
          <a:xfrm flipH="1" flipV="1">
            <a:off x="1836540" y="4186824"/>
            <a:ext cx="624767" cy="294261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B2942F-32B4-4F06-A3C3-9FD2F48F2F73}"/>
              </a:ext>
            </a:extLst>
          </p:cNvPr>
          <p:cNvCxnSpPr>
            <a:cxnSpLocks/>
            <a:stCxn id="39" idx="35"/>
            <a:endCxn id="88" idx="6"/>
          </p:cNvCxnSpPr>
          <p:nvPr/>
        </p:nvCxnSpPr>
        <p:spPr>
          <a:xfrm flipH="1" flipV="1">
            <a:off x="1836540" y="5109102"/>
            <a:ext cx="669456" cy="87787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949DE0F-FAC7-416F-A1DB-D1331CA6E210}"/>
              </a:ext>
            </a:extLst>
          </p:cNvPr>
          <p:cNvCxnSpPr>
            <a:cxnSpLocks/>
            <a:endCxn id="39" idx="39"/>
          </p:cNvCxnSpPr>
          <p:nvPr/>
        </p:nvCxnSpPr>
        <p:spPr>
          <a:xfrm flipV="1">
            <a:off x="1836540" y="5599529"/>
            <a:ext cx="833318" cy="429619"/>
          </a:xfrm>
          <a:prstGeom prst="lin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818B63C-473B-434D-B77F-ABB601107336}"/>
              </a:ext>
            </a:extLst>
          </p:cNvPr>
          <p:cNvSpPr/>
          <p:nvPr/>
        </p:nvSpPr>
        <p:spPr>
          <a:xfrm>
            <a:off x="1476540" y="3082314"/>
            <a:ext cx="360000" cy="360000"/>
          </a:xfrm>
          <a:prstGeom prst="ellips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808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677C76B-290C-493D-8393-347A04C996EC}"/>
              </a:ext>
            </a:extLst>
          </p:cNvPr>
          <p:cNvSpPr/>
          <p:nvPr/>
        </p:nvSpPr>
        <p:spPr>
          <a:xfrm>
            <a:off x="2294333" y="2664492"/>
            <a:ext cx="360000" cy="360000"/>
          </a:xfrm>
          <a:prstGeom prst="ellips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808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7DA6390-762C-4914-99F6-65AFE24C94AB}"/>
              </a:ext>
            </a:extLst>
          </p:cNvPr>
          <p:cNvSpPr/>
          <p:nvPr/>
        </p:nvSpPr>
        <p:spPr>
          <a:xfrm>
            <a:off x="1476540" y="4929102"/>
            <a:ext cx="360000" cy="360000"/>
          </a:xfrm>
          <a:prstGeom prst="ellips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808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23078F5-C85F-47B7-ACA6-CFE9F039274D}"/>
              </a:ext>
            </a:extLst>
          </p:cNvPr>
          <p:cNvSpPr/>
          <p:nvPr/>
        </p:nvSpPr>
        <p:spPr>
          <a:xfrm>
            <a:off x="1476540" y="5849148"/>
            <a:ext cx="360000" cy="360000"/>
          </a:xfrm>
          <a:prstGeom prst="ellipse">
            <a:avLst/>
          </a:prstGeom>
          <a:ln w="127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808080"/>
              </a:solidFill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3" name="Text Box 58">
            <a:extLst>
              <a:ext uri="{FF2B5EF4-FFF2-40B4-BE49-F238E27FC236}">
                <a16:creationId xmlns:a16="http://schemas.microsoft.com/office/drawing/2014/main" id="{09F5F085-605D-4F11-A5B9-F907C5EFB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45" y="3031482"/>
            <a:ext cx="116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 anchorCtr="0">
            <a:no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 Model</a:t>
            </a:r>
          </a:p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Interpretation</a:t>
            </a:r>
          </a:p>
        </p:txBody>
      </p:sp>
      <p:sp>
        <p:nvSpPr>
          <p:cNvPr id="84" name="Text Box 58">
            <a:extLst>
              <a:ext uri="{FF2B5EF4-FFF2-40B4-BE49-F238E27FC236}">
                <a16:creationId xmlns:a16="http://schemas.microsoft.com/office/drawing/2014/main" id="{2AE89D64-507C-47BC-A038-388BE2774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45" y="3955992"/>
            <a:ext cx="116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 anchorCtr="0">
            <a:no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Use case</a:t>
            </a:r>
          </a:p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Formulation</a:t>
            </a:r>
          </a:p>
        </p:txBody>
      </p:sp>
      <p:sp>
        <p:nvSpPr>
          <p:cNvPr id="85" name="Text Box 58">
            <a:extLst>
              <a:ext uri="{FF2B5EF4-FFF2-40B4-BE49-F238E27FC236}">
                <a16:creationId xmlns:a16="http://schemas.microsoft.com/office/drawing/2014/main" id="{9195AB3E-3E05-4D84-899F-9B5C7917B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45" y="5800548"/>
            <a:ext cx="116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 anchorCtr="0">
            <a:no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6" name="Text Box 58">
            <a:extLst>
              <a:ext uri="{FF2B5EF4-FFF2-40B4-BE49-F238E27FC236}">
                <a16:creationId xmlns:a16="http://schemas.microsoft.com/office/drawing/2014/main" id="{BDBCA687-4F49-4834-A88C-ED9A0171F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45" y="4880502"/>
            <a:ext cx="116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Metrics/KPI Definition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24DFE1-22DA-4F6D-B9FE-63A695282E97}"/>
              </a:ext>
            </a:extLst>
          </p:cNvPr>
          <p:cNvSpPr/>
          <p:nvPr/>
        </p:nvSpPr>
        <p:spPr>
          <a:xfrm>
            <a:off x="4738532" y="3625127"/>
            <a:ext cx="206440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1600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Actionable</a:t>
            </a:r>
          </a:p>
          <a:p>
            <a:pPr algn="ctr"/>
            <a:r>
              <a:rPr lang="en-IN" sz="1600" b="1" dirty="0">
                <a:solidFill>
                  <a:prstClr val="white"/>
                </a:solidFill>
                <a:ea typeface="Segoe UI" panose="020B0502040204020203" pitchFamily="34" charset="0"/>
                <a:cs typeface="Arial" panose="020B0604020202020204" pitchFamily="34" charset="0"/>
              </a:rPr>
              <a:t>Insights</a:t>
            </a:r>
            <a:endParaRPr lang="en-US" sz="1600" b="1" dirty="0">
              <a:solidFill>
                <a:prstClr val="white"/>
              </a:solidFill>
              <a:effectLst>
                <a:glow rad="139700">
                  <a:srgbClr val="9CDAAB">
                    <a:satMod val="175000"/>
                    <a:alpha val="40000"/>
                  </a:srgbClr>
                </a:glow>
              </a:effectLst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8">
            <a:extLst>
              <a:ext uri="{FF2B5EF4-FFF2-40B4-BE49-F238E27FC236}">
                <a16:creationId xmlns:a16="http://schemas.microsoft.com/office/drawing/2014/main" id="{A6B16567-FD1C-4B03-8058-6E18F4D93702}"/>
              </a:ext>
            </a:extLst>
          </p:cNvPr>
          <p:cNvSpPr>
            <a:spLocks noChangeAspect="1"/>
          </p:cNvSpPr>
          <p:nvPr/>
        </p:nvSpPr>
        <p:spPr bwMode="auto">
          <a:xfrm>
            <a:off x="6933414" y="3563347"/>
            <a:ext cx="2002630" cy="1977524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accent1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cs typeface="Arial" panose="020B0604020202020204" pitchFamily="34" charset="0"/>
              </a:rPr>
              <a:t>Math</a:t>
            </a:r>
          </a:p>
        </p:txBody>
      </p:sp>
    </p:spTree>
    <p:extLst>
      <p:ext uri="{BB962C8B-B14F-4D97-AF65-F5344CB8AC3E}">
        <p14:creationId xmlns:p14="http://schemas.microsoft.com/office/powerpoint/2010/main" val="356539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A97D6-6A8A-4996-A88A-B209C47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Offering Spectrum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8CCB1-19EB-4D49-AA1D-2E28E79AF335}"/>
              </a:ext>
            </a:extLst>
          </p:cNvPr>
          <p:cNvSpPr/>
          <p:nvPr/>
        </p:nvSpPr>
        <p:spPr>
          <a:xfrm>
            <a:off x="179073" y="1175323"/>
            <a:ext cx="2560320" cy="4078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C158B-7C8B-4B1B-B2FF-02B371BE686C}"/>
              </a:ext>
            </a:extLst>
          </p:cNvPr>
          <p:cNvSpPr/>
          <p:nvPr/>
        </p:nvSpPr>
        <p:spPr>
          <a:xfrm>
            <a:off x="141135" y="1998188"/>
            <a:ext cx="25697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en-IN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sym typeface="Arial"/>
                <a:rtl val="0"/>
              </a:rPr>
              <a:t>Customer Analytics</a:t>
            </a:r>
          </a:p>
          <a:p>
            <a:pPr marL="0" lvl="2" algn="ctr"/>
            <a:endParaRPr lang="en-IN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sym typeface="Arial"/>
              <a:rtl val="0"/>
            </a:endParaRPr>
          </a:p>
          <a:p>
            <a:pPr marL="0" lvl="2"/>
            <a:endParaRPr lang="en-IN" sz="2000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E316C-2E62-4A09-A932-E102717CB61E}"/>
              </a:ext>
            </a:extLst>
          </p:cNvPr>
          <p:cNvSpPr/>
          <p:nvPr/>
        </p:nvSpPr>
        <p:spPr>
          <a:xfrm>
            <a:off x="2860103" y="1172614"/>
            <a:ext cx="2560320" cy="40811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5FB08-8909-4512-98C6-BAD19B9C5754}"/>
              </a:ext>
            </a:extLst>
          </p:cNvPr>
          <p:cNvSpPr/>
          <p:nvPr/>
        </p:nvSpPr>
        <p:spPr>
          <a:xfrm>
            <a:off x="2840873" y="2031402"/>
            <a:ext cx="263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Marketing Analytics</a:t>
            </a:r>
          </a:p>
          <a:p>
            <a:pPr marL="0" lvl="2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5191A-8842-4174-9F2C-516ADD963F30}"/>
              </a:ext>
            </a:extLst>
          </p:cNvPr>
          <p:cNvSpPr/>
          <p:nvPr/>
        </p:nvSpPr>
        <p:spPr>
          <a:xfrm>
            <a:off x="5520101" y="1175322"/>
            <a:ext cx="2560320" cy="40785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3F19E0-4A21-472A-8DCB-FCF365899F8C}"/>
              </a:ext>
            </a:extLst>
          </p:cNvPr>
          <p:cNvSpPr/>
          <p:nvPr/>
        </p:nvSpPr>
        <p:spPr>
          <a:xfrm>
            <a:off x="5534388" y="2031723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Supply Chain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pic>
        <p:nvPicPr>
          <p:cNvPr id="11" name="Picture 4" descr="https://d30y9cdsu7xlg0.cloudfront.net/png/980181-200.png">
            <a:extLst>
              <a:ext uri="{FF2B5EF4-FFF2-40B4-BE49-F238E27FC236}">
                <a16:creationId xmlns:a16="http://schemas.microsoft.com/office/drawing/2014/main" id="{3052A552-3E5F-4C4F-8449-114DB789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35" y="1346698"/>
            <a:ext cx="547435" cy="5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d30y9cdsu7xlg0.cloudfront.net/png/862033-200.png">
            <a:extLst>
              <a:ext uri="{FF2B5EF4-FFF2-40B4-BE49-F238E27FC236}">
                <a16:creationId xmlns:a16="http://schemas.microsoft.com/office/drawing/2014/main" id="{628A0ECC-81F6-4031-85CF-F749BD76C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94" y="1328904"/>
            <a:ext cx="647709" cy="6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d30y9cdsu7xlg0.cloudfront.net/png/1271146-200.png">
            <a:extLst>
              <a:ext uri="{FF2B5EF4-FFF2-40B4-BE49-F238E27FC236}">
                <a16:creationId xmlns:a16="http://schemas.microsoft.com/office/drawing/2014/main" id="{B4441E76-B403-4A73-B87F-8534DB34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06" y="1282410"/>
            <a:ext cx="647709" cy="6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0F7ECE-93F5-4A15-931D-FB7AB12FFCEB}"/>
              </a:ext>
            </a:extLst>
          </p:cNvPr>
          <p:cNvGrpSpPr/>
          <p:nvPr/>
        </p:nvGrpSpPr>
        <p:grpSpPr>
          <a:xfrm>
            <a:off x="8114875" y="773341"/>
            <a:ext cx="3900498" cy="4480456"/>
            <a:chOff x="7318460" y="773442"/>
            <a:chExt cx="2387817" cy="48577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91AC96-7F6B-4E4D-B0BC-57D0C446985B}"/>
                </a:ext>
              </a:extLst>
            </p:cNvPr>
            <p:cNvSpPr/>
            <p:nvPr/>
          </p:nvSpPr>
          <p:spPr>
            <a:xfrm>
              <a:off x="7366277" y="1206340"/>
              <a:ext cx="2340000" cy="442488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4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67739B-0CAF-4104-BD73-23EDEC58062A}"/>
                </a:ext>
              </a:extLst>
            </p:cNvPr>
            <p:cNvSpPr/>
            <p:nvPr/>
          </p:nvSpPr>
          <p:spPr>
            <a:xfrm>
              <a:off x="7318460" y="773442"/>
              <a:ext cx="2382145" cy="433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2000" b="1" kern="0" dirty="0">
                  <a:solidFill>
                    <a:srgbClr val="4E607A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  <a:rtl val="0"/>
                </a:rPr>
                <a:t>Enablers</a:t>
              </a:r>
              <a:endParaRPr lang="en-US" sz="2400" b="1" kern="0" dirty="0">
                <a:solidFill>
                  <a:srgbClr val="4E607A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endParaRPr>
            </a:p>
          </p:txBody>
        </p:sp>
      </p:grpSp>
      <p:sp>
        <p:nvSpPr>
          <p:cNvPr id="17" name="Rectangle 139">
            <a:extLst>
              <a:ext uri="{FF2B5EF4-FFF2-40B4-BE49-F238E27FC236}">
                <a16:creationId xmlns:a16="http://schemas.microsoft.com/office/drawing/2014/main" id="{5B3A2905-05DD-405D-B6CB-6C2F1E084B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13449" y="3661010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Demand-Supply Forecast</a:t>
            </a:r>
          </a:p>
        </p:txBody>
      </p:sp>
      <p:sp>
        <p:nvSpPr>
          <p:cNvPr id="18" name="Rectangle 140">
            <a:extLst>
              <a:ext uri="{FF2B5EF4-FFF2-40B4-BE49-F238E27FC236}">
                <a16:creationId xmlns:a16="http://schemas.microsoft.com/office/drawing/2014/main" id="{507017B8-31EE-4EE6-843F-874DDFB763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45253" y="2966182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Metrics </a:t>
            </a:r>
          </a:p>
          <a:p>
            <a:pPr algn="ctr"/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Measurement</a:t>
            </a:r>
          </a:p>
        </p:txBody>
      </p:sp>
      <p:sp>
        <p:nvSpPr>
          <p:cNvPr id="19" name="Rectangle 139">
            <a:extLst>
              <a:ext uri="{FF2B5EF4-FFF2-40B4-BE49-F238E27FC236}">
                <a16:creationId xmlns:a16="http://schemas.microsoft.com/office/drawing/2014/main" id="{28CDA418-1327-48BE-B652-E600618CC1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13449" y="4169260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endParaRPr lang="en-US" sz="1200" b="1" dirty="0">
              <a:solidFill>
                <a:srgbClr val="2F354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Inventory Optimization</a:t>
            </a:r>
          </a:p>
          <a:p>
            <a:pPr algn="ctr">
              <a:defRPr/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B549B9-FC4D-47C5-A962-5412BDF8410F}"/>
              </a:ext>
            </a:extLst>
          </p:cNvPr>
          <p:cNvSpPr/>
          <p:nvPr/>
        </p:nvSpPr>
        <p:spPr>
          <a:xfrm>
            <a:off x="6082434" y="2559944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Sourcing and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Replenishment</a:t>
            </a:r>
          </a:p>
        </p:txBody>
      </p:sp>
      <p:sp>
        <p:nvSpPr>
          <p:cNvPr id="21" name="Rectangle 139">
            <a:extLst>
              <a:ext uri="{FF2B5EF4-FFF2-40B4-BE49-F238E27FC236}">
                <a16:creationId xmlns:a16="http://schemas.microsoft.com/office/drawing/2014/main" id="{47805ACC-128C-44A1-BB0A-B97F63FBE5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60107" y="4726774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End to End Visibility</a:t>
            </a:r>
          </a:p>
        </p:txBody>
      </p:sp>
      <p:sp>
        <p:nvSpPr>
          <p:cNvPr id="22" name="Rectangle 139">
            <a:extLst>
              <a:ext uri="{FF2B5EF4-FFF2-40B4-BE49-F238E27FC236}">
                <a16:creationId xmlns:a16="http://schemas.microsoft.com/office/drawing/2014/main" id="{BD30B3B0-6C84-411F-8CDD-4B62818124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2064" y="3685561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Marketing Spend Optimization</a:t>
            </a:r>
          </a:p>
        </p:txBody>
      </p:sp>
      <p:sp>
        <p:nvSpPr>
          <p:cNvPr id="23" name="Rectangle 140">
            <a:extLst>
              <a:ext uri="{FF2B5EF4-FFF2-40B4-BE49-F238E27FC236}">
                <a16:creationId xmlns:a16="http://schemas.microsoft.com/office/drawing/2014/main" id="{41A3319F-E3B7-45D6-9F78-348B1CAF79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812" y="2998170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Campaign Design and Effectiveness</a:t>
            </a:r>
          </a:p>
        </p:txBody>
      </p:sp>
      <p:sp>
        <p:nvSpPr>
          <p:cNvPr id="24" name="Rectangle 139">
            <a:extLst>
              <a:ext uri="{FF2B5EF4-FFF2-40B4-BE49-F238E27FC236}">
                <a16:creationId xmlns:a16="http://schemas.microsoft.com/office/drawing/2014/main" id="{11217CB3-C347-41BE-B841-49BDDF2187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2064" y="4186374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Attribution Modelling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2165D-4D66-4878-BFD7-EF803204DE5A}"/>
              </a:ext>
            </a:extLst>
          </p:cNvPr>
          <p:cNvSpPr/>
          <p:nvPr/>
        </p:nvSpPr>
        <p:spPr>
          <a:xfrm>
            <a:off x="3166328" y="2599369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Brand and Competitive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Positioning</a:t>
            </a:r>
          </a:p>
        </p:txBody>
      </p:sp>
      <p:sp>
        <p:nvSpPr>
          <p:cNvPr id="26" name="Rectangle 139">
            <a:extLst>
              <a:ext uri="{FF2B5EF4-FFF2-40B4-BE49-F238E27FC236}">
                <a16:creationId xmlns:a16="http://schemas.microsoft.com/office/drawing/2014/main" id="{158B7776-D27D-40BC-A640-2EBEA73929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812" y="4719318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Personalized Marketing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D6C542-F068-4FC6-86AC-E1D68EE170AA}"/>
              </a:ext>
            </a:extLst>
          </p:cNvPr>
          <p:cNvSpPr/>
          <p:nvPr/>
        </p:nvSpPr>
        <p:spPr>
          <a:xfrm>
            <a:off x="8058387" y="1947265"/>
            <a:ext cx="2127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Finance And Risk</a:t>
            </a:r>
          </a:p>
        </p:txBody>
      </p:sp>
      <p:sp>
        <p:nvSpPr>
          <p:cNvPr id="28" name="Rectangle 139">
            <a:extLst>
              <a:ext uri="{FF2B5EF4-FFF2-40B4-BE49-F238E27FC236}">
                <a16:creationId xmlns:a16="http://schemas.microsoft.com/office/drawing/2014/main" id="{9D9C669E-5018-4A65-8728-332D79B312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3607553"/>
            <a:ext cx="2067734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Lifetime Value Analysis</a:t>
            </a:r>
          </a:p>
        </p:txBody>
      </p:sp>
      <p:sp>
        <p:nvSpPr>
          <p:cNvPr id="29" name="Rectangle 140">
            <a:extLst>
              <a:ext uri="{FF2B5EF4-FFF2-40B4-BE49-F238E27FC236}">
                <a16:creationId xmlns:a16="http://schemas.microsoft.com/office/drawing/2014/main" id="{55333767-6018-4BA1-9B60-4DC4422BCF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2867670"/>
            <a:ext cx="2067734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Behavior</a:t>
            </a:r>
          </a:p>
        </p:txBody>
      </p:sp>
      <p:sp>
        <p:nvSpPr>
          <p:cNvPr id="30" name="Rectangle 139">
            <a:extLst>
              <a:ext uri="{FF2B5EF4-FFF2-40B4-BE49-F238E27FC236}">
                <a16:creationId xmlns:a16="http://schemas.microsoft.com/office/drawing/2014/main" id="{28FBE815-B2EB-418A-90E2-141817A6773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4160858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Loyalty and Personalization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E30A7B-8E92-4D7A-9CA8-FA17D5D94ADD}"/>
              </a:ext>
            </a:extLst>
          </p:cNvPr>
          <p:cNvSpPr/>
          <p:nvPr/>
        </p:nvSpPr>
        <p:spPr>
          <a:xfrm>
            <a:off x="615163" y="2601043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Perception</a:t>
            </a:r>
          </a:p>
        </p:txBody>
      </p:sp>
      <p:sp>
        <p:nvSpPr>
          <p:cNvPr id="32" name="Rectangle 139">
            <a:extLst>
              <a:ext uri="{FF2B5EF4-FFF2-40B4-BE49-F238E27FC236}">
                <a16:creationId xmlns:a16="http://schemas.microsoft.com/office/drawing/2014/main" id="{2B3F2606-5A07-4CF5-A138-EC901B8EF1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085" y="4745011"/>
            <a:ext cx="2067734" cy="6820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1200" b="1" dirty="0">
                <a:solidFill>
                  <a:srgbClr val="2F354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Cross Sell/Up Sell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40AB7-2032-4775-A90D-A7D6ED303413}"/>
              </a:ext>
            </a:extLst>
          </p:cNvPr>
          <p:cNvSpPr/>
          <p:nvPr/>
        </p:nvSpPr>
        <p:spPr>
          <a:xfrm>
            <a:off x="9800841" y="4583392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Administration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34" name="Rectangle 139">
            <a:extLst>
              <a:ext uri="{FF2B5EF4-FFF2-40B4-BE49-F238E27FC236}">
                <a16:creationId xmlns:a16="http://schemas.microsoft.com/office/drawing/2014/main" id="{B1F6EA66-F0D3-4C06-A368-A78810CD00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45265" y="2923488"/>
            <a:ext cx="1553519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Analytics</a:t>
            </a:r>
          </a:p>
        </p:txBody>
      </p:sp>
      <p:sp>
        <p:nvSpPr>
          <p:cNvPr id="35" name="Rectangle 140">
            <a:extLst>
              <a:ext uri="{FF2B5EF4-FFF2-40B4-BE49-F238E27FC236}">
                <a16:creationId xmlns:a16="http://schemas.microsoft.com/office/drawing/2014/main" id="{360DE11D-20E8-452E-B7F7-0CCE96A988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53448" y="2364160"/>
            <a:ext cx="1553519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CFO Dashboards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09D3CA-45AF-4ECC-AE51-44AC24FB3E89}"/>
              </a:ext>
            </a:extLst>
          </p:cNvPr>
          <p:cNvSpPr/>
          <p:nvPr/>
        </p:nvSpPr>
        <p:spPr>
          <a:xfrm>
            <a:off x="8395614" y="3504465"/>
            <a:ext cx="1483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Trust/Counterfeit 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7" name="Rectangle 139">
            <a:extLst>
              <a:ext uri="{FF2B5EF4-FFF2-40B4-BE49-F238E27FC236}">
                <a16:creationId xmlns:a16="http://schemas.microsoft.com/office/drawing/2014/main" id="{F662D371-02F2-4BB0-AF24-E120C0FC1D3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15144" y="3467022"/>
            <a:ext cx="1426578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and Compensation</a:t>
            </a:r>
          </a:p>
        </p:txBody>
      </p:sp>
      <p:sp>
        <p:nvSpPr>
          <p:cNvPr id="38" name="Rectangle 140">
            <a:extLst>
              <a:ext uri="{FF2B5EF4-FFF2-40B4-BE49-F238E27FC236}">
                <a16:creationId xmlns:a16="http://schemas.microsoft.com/office/drawing/2014/main" id="{54A8CA2A-21E3-4DE9-92AE-25BE24D2FF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29432" y="2810746"/>
            <a:ext cx="1412290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Talent Acquisition</a:t>
            </a:r>
          </a:p>
        </p:txBody>
      </p:sp>
      <p:sp>
        <p:nvSpPr>
          <p:cNvPr id="39" name="Rectangle 140">
            <a:extLst>
              <a:ext uri="{FF2B5EF4-FFF2-40B4-BE49-F238E27FC236}">
                <a16:creationId xmlns:a16="http://schemas.microsoft.com/office/drawing/2014/main" id="{CC762C73-1955-4CE5-B9ED-318C632EA5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15144" y="2380378"/>
            <a:ext cx="1412290" cy="75025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200" b="1" dirty="0">
                <a:solidFill>
                  <a:srgbClr val="3747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Pulse and Retention</a:t>
            </a:r>
          </a:p>
        </p:txBody>
      </p:sp>
      <p:pic>
        <p:nvPicPr>
          <p:cNvPr id="40" name="Picture 4" descr="https://d30y9cdsu7xlg0.cloudfront.net/png/220379-200.png">
            <a:extLst>
              <a:ext uri="{FF2B5EF4-FFF2-40B4-BE49-F238E27FC236}">
                <a16:creationId xmlns:a16="http://schemas.microsoft.com/office/drawing/2014/main" id="{6E50D39D-8FA3-4BB2-AE1A-249422C6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924" y="1358296"/>
            <a:ext cx="588826" cy="5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d30y9cdsu7xlg0.cloudfront.net/png/421885-200.png">
            <a:extLst>
              <a:ext uri="{FF2B5EF4-FFF2-40B4-BE49-F238E27FC236}">
                <a16:creationId xmlns:a16="http://schemas.microsoft.com/office/drawing/2014/main" id="{0223F5C0-D881-45EC-AE0B-E0AE7A7A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3" y="1477185"/>
            <a:ext cx="442394" cy="4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139">
            <a:extLst>
              <a:ext uri="{FF2B5EF4-FFF2-40B4-BE49-F238E27FC236}">
                <a16:creationId xmlns:a16="http://schemas.microsoft.com/office/drawing/2014/main" id="{5D38990D-6D65-4A73-A346-D226105670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18897" y="5442701"/>
            <a:ext cx="1412290" cy="56367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139">
            <a:extLst>
              <a:ext uri="{FF2B5EF4-FFF2-40B4-BE49-F238E27FC236}">
                <a16:creationId xmlns:a16="http://schemas.microsoft.com/office/drawing/2014/main" id="{0CD91FDB-7B59-4E7B-A339-EB46C0C76E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35597" y="4882567"/>
            <a:ext cx="2171383" cy="31818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Asset  Optimization</a:t>
            </a:r>
          </a:p>
        </p:txBody>
      </p:sp>
      <p:pic>
        <p:nvPicPr>
          <p:cNvPr id="44" name="Picture 12" descr="https://d30y9cdsu7xlg0.cloudfront.net/png/1326959-200.png">
            <a:extLst>
              <a:ext uri="{FF2B5EF4-FFF2-40B4-BE49-F238E27FC236}">
                <a16:creationId xmlns:a16="http://schemas.microsoft.com/office/drawing/2014/main" id="{436984D9-58D0-4BE8-8FAD-2ACAF05D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709" y="4043452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05B5DB-E931-4BD8-9EF8-83F65C14DB80}"/>
              </a:ext>
            </a:extLst>
          </p:cNvPr>
          <p:cNvCxnSpPr/>
          <p:nvPr/>
        </p:nvCxnSpPr>
        <p:spPr>
          <a:xfrm>
            <a:off x="8219020" y="3979998"/>
            <a:ext cx="37570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1E7367D-6C5D-4EAB-A2C6-4EE6D92CFAA0}"/>
              </a:ext>
            </a:extLst>
          </p:cNvPr>
          <p:cNvSpPr/>
          <p:nvPr/>
        </p:nvSpPr>
        <p:spPr>
          <a:xfrm>
            <a:off x="9800841" y="1957356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HR Analytics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9C9752-C580-4365-BC5C-0C22005C615E}"/>
              </a:ext>
            </a:extLst>
          </p:cNvPr>
          <p:cNvSpPr/>
          <p:nvPr/>
        </p:nvSpPr>
        <p:spPr>
          <a:xfrm>
            <a:off x="7842129" y="4611696"/>
            <a:ext cx="257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Innovation</a:t>
            </a:r>
          </a:p>
          <a:p>
            <a:pPr marL="0" lvl="1" algn="ctr"/>
            <a:endParaRPr lang="en-US" sz="20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48" name="Rectangle 139">
            <a:extLst>
              <a:ext uri="{FF2B5EF4-FFF2-40B4-BE49-F238E27FC236}">
                <a16:creationId xmlns:a16="http://schemas.microsoft.com/office/drawing/2014/main" id="{497407B4-05E3-4BF1-B433-28280E4FFB4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5527" y="4895693"/>
            <a:ext cx="2171383" cy="34999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Innovation Radar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2BB68D-441C-4E06-98B8-E7321CB4B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317" y="3849052"/>
            <a:ext cx="827685" cy="98348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CB2EA76-7D64-458A-B57E-5D6FC4BD8F93}"/>
              </a:ext>
            </a:extLst>
          </p:cNvPr>
          <p:cNvGrpSpPr/>
          <p:nvPr/>
        </p:nvGrpSpPr>
        <p:grpSpPr>
          <a:xfrm>
            <a:off x="171863" y="5587426"/>
            <a:ext cx="10457835" cy="415372"/>
            <a:chOff x="759416" y="2658723"/>
            <a:chExt cx="11841580" cy="440444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17D3FF66-3D59-4F39-B06C-F1D8D2BD09F1}"/>
                </a:ext>
              </a:extLst>
            </p:cNvPr>
            <p:cNvSpPr/>
            <p:nvPr/>
          </p:nvSpPr>
          <p:spPr>
            <a:xfrm>
              <a:off x="759416" y="2674429"/>
              <a:ext cx="11841580" cy="42473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6" descr="https://d30y9cdsu7xlg0.cloudfront.net/png/161513-200.png">
              <a:extLst>
                <a:ext uri="{FF2B5EF4-FFF2-40B4-BE49-F238E27FC236}">
                  <a16:creationId xmlns:a16="http://schemas.microsoft.com/office/drawing/2014/main" id="{434086DF-D72D-4530-A3D4-DE6041620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39" y="2674429"/>
              <a:ext cx="389179" cy="38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602ECA-0F47-428C-9871-E42D45DFC62C}"/>
                </a:ext>
              </a:extLst>
            </p:cNvPr>
            <p:cNvSpPr txBox="1"/>
            <p:nvPr/>
          </p:nvSpPr>
          <p:spPr>
            <a:xfrm>
              <a:off x="1255764" y="2658723"/>
              <a:ext cx="2965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Engineering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39321D-03D3-4055-BEDA-0B62ADA9E4B5}"/>
                </a:ext>
              </a:extLst>
            </p:cNvPr>
            <p:cNvSpPr txBox="1"/>
            <p:nvPr/>
          </p:nvSpPr>
          <p:spPr>
            <a:xfrm>
              <a:off x="3687691" y="2736757"/>
              <a:ext cx="8019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Business-focused Approach to Data Engineering to help adopt modern scalable architectures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33CABD-936F-426F-8C99-79229A4C2152}"/>
              </a:ext>
            </a:extLst>
          </p:cNvPr>
          <p:cNvGrpSpPr/>
          <p:nvPr/>
        </p:nvGrpSpPr>
        <p:grpSpPr>
          <a:xfrm>
            <a:off x="188343" y="6056137"/>
            <a:ext cx="10443281" cy="400560"/>
            <a:chOff x="759416" y="2674429"/>
            <a:chExt cx="11825100" cy="424738"/>
          </a:xfrm>
        </p:grpSpPr>
        <p:sp>
          <p:nvSpPr>
            <p:cNvPr id="56" name="Rounded Rectangle 60">
              <a:extLst>
                <a:ext uri="{FF2B5EF4-FFF2-40B4-BE49-F238E27FC236}">
                  <a16:creationId xmlns:a16="http://schemas.microsoft.com/office/drawing/2014/main" id="{D90E2B14-25E0-4FBD-A4A3-3690DEEEA693}"/>
                </a:ext>
              </a:extLst>
            </p:cNvPr>
            <p:cNvSpPr/>
            <p:nvPr/>
          </p:nvSpPr>
          <p:spPr>
            <a:xfrm>
              <a:off x="759416" y="2674429"/>
              <a:ext cx="11825100" cy="424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BB75F3-0D8C-4536-8E4D-2F052899FE13}"/>
                </a:ext>
              </a:extLst>
            </p:cNvPr>
            <p:cNvSpPr txBox="1"/>
            <p:nvPr/>
          </p:nvSpPr>
          <p:spPr>
            <a:xfrm>
              <a:off x="1440361" y="2677437"/>
              <a:ext cx="2304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Visualization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C345C0-4346-4AD0-A9D2-1BD9DD8B5267}"/>
                </a:ext>
              </a:extLst>
            </p:cNvPr>
            <p:cNvSpPr txBox="1"/>
            <p:nvPr/>
          </p:nvSpPr>
          <p:spPr>
            <a:xfrm>
              <a:off x="3429250" y="2719912"/>
              <a:ext cx="8019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Reporting and dashboards platforms for Insights and quick view on KPIs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3E7ACE1-0551-4411-8A57-673BA7C1D7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6098939"/>
            <a:ext cx="326685" cy="32668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C3F0638-870E-48E1-8F59-FD071BD0C414}"/>
              </a:ext>
            </a:extLst>
          </p:cNvPr>
          <p:cNvSpPr/>
          <p:nvPr/>
        </p:nvSpPr>
        <p:spPr>
          <a:xfrm>
            <a:off x="2212101" y="693055"/>
            <a:ext cx="389123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ctr"/>
            <a:r>
              <a:rPr lang="en-US" sz="2000" b="1" kern="0" dirty="0">
                <a:solidFill>
                  <a:srgbClr val="8FBAE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Functional categories </a:t>
            </a:r>
          </a:p>
        </p:txBody>
      </p:sp>
    </p:spTree>
    <p:extLst>
      <p:ext uri="{BB962C8B-B14F-4D97-AF65-F5344CB8AC3E}">
        <p14:creationId xmlns:p14="http://schemas.microsoft.com/office/powerpoint/2010/main" val="233415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ongo DB">
            <a:extLst>
              <a:ext uri="{FF2B5EF4-FFF2-40B4-BE49-F238E27FC236}">
                <a16:creationId xmlns:a16="http://schemas.microsoft.com/office/drawing/2014/main" id="{C402CDD4-2178-4B7D-9FCA-B7002919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60" y="3951543"/>
            <a:ext cx="1926104" cy="9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711" y="2110279"/>
            <a:ext cx="1571048" cy="32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Tools, Technology &amp; Partnerships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3236" y="734211"/>
            <a:ext cx="386795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Engineering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79809" y="734211"/>
            <a:ext cx="3833218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Science &amp; Modelling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79809" y="1448901"/>
            <a:ext cx="3833218" cy="3468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526" y="1585587"/>
            <a:ext cx="706134" cy="5356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514" y="1595622"/>
            <a:ext cx="979807" cy="4237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847930" y="734211"/>
            <a:ext cx="2614412" cy="618713"/>
          </a:xfrm>
          <a:prstGeom prst="rect">
            <a:avLst/>
          </a:prstGeom>
          <a:solidFill>
            <a:srgbClr val="095879"/>
          </a:solidFill>
          <a:ln>
            <a:solidFill>
              <a:srgbClr val="0958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Visualization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847930" y="1448902"/>
            <a:ext cx="2614412" cy="3468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3236" y="1420574"/>
            <a:ext cx="3867952" cy="3496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805" y="2175925"/>
            <a:ext cx="1481810" cy="5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711" y="3530121"/>
            <a:ext cx="552137" cy="55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02" y="1463030"/>
            <a:ext cx="1670258" cy="58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 descr="C:\Users\rkova\Desktop\Cisco-POC slides\279px-Cassandra_logo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830" y="2933306"/>
            <a:ext cx="517133" cy="536389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105" y="2175925"/>
            <a:ext cx="1045923" cy="5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www.editoreye.com/article-upload/view/1329652/0xdata___Makers_of_H2O.png?width=380&amp;height=34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2" y="1556134"/>
            <a:ext cx="1045684" cy="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2077" y="1498305"/>
            <a:ext cx="547176" cy="47359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306" y="1679473"/>
            <a:ext cx="1363985" cy="3630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17" y="2742395"/>
            <a:ext cx="1182577" cy="423781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311747" y="2143763"/>
            <a:ext cx="992544" cy="1049253"/>
            <a:chOff x="10777836" y="2418298"/>
            <a:chExt cx="1067102" cy="1464641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7836" y="2418298"/>
              <a:ext cx="1067102" cy="106710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0947042" y="3453316"/>
              <a:ext cx="897896" cy="429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Tableau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Picture 2" descr="http://www.computertrainingsonline.com/wp-content/uploads/2015/01/Informatica.jp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129" y="2413036"/>
            <a:ext cx="1318151" cy="4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842" y="3071041"/>
            <a:ext cx="683991" cy="7444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417" y="2397283"/>
            <a:ext cx="1674244" cy="43985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3716" y="3624093"/>
            <a:ext cx="2183449" cy="5191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1401" y="2143763"/>
            <a:ext cx="453219" cy="475300"/>
          </a:xfrm>
          <a:prstGeom prst="rect">
            <a:avLst/>
          </a:prstGeom>
        </p:spPr>
      </p:pic>
      <p:pic>
        <p:nvPicPr>
          <p:cNvPr id="56" name="Picture 6" descr="Image result for neo 4j logo 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606" y="3275252"/>
            <a:ext cx="1085178" cy="5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sql server business intelligence logo 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60" y="3643024"/>
            <a:ext cx="1426451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hadoop logo transparent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9737" y="4284523"/>
            <a:ext cx="1679478" cy="4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mage result for qlikview logo transparent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441" y="3209760"/>
            <a:ext cx="1261817" cy="2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55" y="5068735"/>
            <a:ext cx="2211962" cy="48034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5631081" y="5286559"/>
            <a:ext cx="2115012" cy="659504"/>
            <a:chOff x="7959137" y="2795187"/>
            <a:chExt cx="2157422" cy="672728"/>
          </a:xfrm>
        </p:grpSpPr>
        <p:pic>
          <p:nvPicPr>
            <p:cNvPr id="68" name="Picture 40" descr="Image result for liveramp logo"/>
            <p:cNvPicPr>
              <a:picLocks noChangeAspect="1" noChangeArrowheads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137" y="2795187"/>
              <a:ext cx="2122667" cy="43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8215214" y="3206305"/>
              <a:ext cx="19013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078" dirty="0">
                  <a:solidFill>
                    <a:srgbClr val="F48917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Measurement Partner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892768" y="5155343"/>
            <a:ext cx="1967522" cy="685205"/>
            <a:chOff x="8112027" y="3636205"/>
            <a:chExt cx="3336817" cy="829258"/>
          </a:xfrm>
        </p:grpSpPr>
        <p:pic>
          <p:nvPicPr>
            <p:cNvPr id="71" name="Picture 9"/>
            <p:cNvPicPr>
              <a:picLocks noChangeAspect="1" noChangeArrowheads="1"/>
            </p:cNvPicPr>
            <p:nvPr/>
          </p:nvPicPr>
          <p:blipFill rotWithShape="1">
            <a:blip r:embed="rId2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12027" y="4106862"/>
              <a:ext cx="3336817" cy="35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4" descr="Image result for tableau logo transparent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724" y="3636205"/>
              <a:ext cx="2207988" cy="46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7433749" y="5046431"/>
            <a:ext cx="2729485" cy="982615"/>
            <a:chOff x="9659751" y="2659585"/>
            <a:chExt cx="2784217" cy="1002318"/>
          </a:xfrm>
        </p:grpSpPr>
        <p:pic>
          <p:nvPicPr>
            <p:cNvPr id="74" name="Picture 73" descr="http://www.parsely.com/static/img/logos/logo-optimizely.pn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751" y="2659585"/>
              <a:ext cx="2784217" cy="100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10382665" y="3331126"/>
              <a:ext cx="1428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87161"/>
              <a:r>
                <a:rPr lang="en-US" sz="1176" dirty="0">
                  <a:solidFill>
                    <a:srgbClr val="2067AB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Alliance Partner</a:t>
              </a: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428" y="5068735"/>
            <a:ext cx="2265613" cy="1096532"/>
          </a:xfrm>
          <a:prstGeom prst="rect">
            <a:avLst/>
          </a:prstGeom>
        </p:spPr>
      </p:pic>
      <p:pic>
        <p:nvPicPr>
          <p:cNvPr id="1026" name="Picture 2" descr="Image result for Databricks">
            <a:extLst>
              <a:ext uri="{FF2B5EF4-FFF2-40B4-BE49-F238E27FC236}">
                <a16:creationId xmlns:a16="http://schemas.microsoft.com/office/drawing/2014/main" id="{E592D87E-6FAA-4412-9330-DFA9485E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6175" y="4078008"/>
            <a:ext cx="1066992" cy="53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3E0A37-4610-4228-9F07-123931EE8AFD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626" y="1551815"/>
            <a:ext cx="1205700" cy="346134"/>
          </a:xfrm>
          <a:prstGeom prst="rect">
            <a:avLst/>
          </a:prstGeom>
        </p:spPr>
      </p:pic>
      <p:pic>
        <p:nvPicPr>
          <p:cNvPr id="1036" name="Picture 12" descr="Image result for Microsoft Gold Data Analytics Partnership">
            <a:extLst>
              <a:ext uri="{FF2B5EF4-FFF2-40B4-BE49-F238E27FC236}">
                <a16:creationId xmlns:a16="http://schemas.microsoft.com/office/drawing/2014/main" id="{C2FEA205-4D6C-4EEC-90D0-307A9C37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15" y="5625890"/>
            <a:ext cx="2204102" cy="47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C7043-74F9-4B8D-82E1-9E6FFAA25FF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18" y="4359664"/>
            <a:ext cx="1518026" cy="408349"/>
          </a:xfrm>
          <a:prstGeom prst="rect">
            <a:avLst/>
          </a:prstGeom>
        </p:spPr>
      </p:pic>
      <p:pic>
        <p:nvPicPr>
          <p:cNvPr id="5" name="Picture 2" descr="Image result for elasticsearch logo">
            <a:extLst>
              <a:ext uri="{FF2B5EF4-FFF2-40B4-BE49-F238E27FC236}">
                <a16:creationId xmlns:a16="http://schemas.microsoft.com/office/drawing/2014/main" id="{15F5CA3F-7D64-456E-A517-D9F4B277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14" y="2877123"/>
            <a:ext cx="1827220" cy="6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82815-BB15-4CB6-BB2C-28D13A6CDBA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32" y="3612669"/>
            <a:ext cx="1346554" cy="1122353"/>
          </a:xfrm>
          <a:prstGeom prst="rect">
            <a:avLst/>
          </a:prstGeom>
        </p:spPr>
      </p:pic>
      <p:pic>
        <p:nvPicPr>
          <p:cNvPr id="8" name="Picture 4" descr="Image result for keras logo">
            <a:extLst>
              <a:ext uri="{FF2B5EF4-FFF2-40B4-BE49-F238E27FC236}">
                <a16:creationId xmlns:a16="http://schemas.microsoft.com/office/drawing/2014/main" id="{1D8A3612-8256-4B0A-84DB-BF9149B2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19" y="3080665"/>
            <a:ext cx="1290929" cy="42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IoT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Hadoop: Hive, HBase, MapReduce, PiG,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Scala,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NiFi, Sqoop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Kylo, Qubole,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21992060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24289</TotalTime>
  <Words>2311</Words>
  <Application>Microsoft Office PowerPoint</Application>
  <PresentationFormat>Widescreen</PresentationFormat>
  <Paragraphs>479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Avenir Book</vt:lpstr>
      <vt:lpstr>Calibri</vt:lpstr>
      <vt:lpstr>Calibri Light</vt:lpstr>
      <vt:lpstr>Century Gothic</vt:lpstr>
      <vt:lpstr>Gill Sans MT</vt:lpstr>
      <vt:lpstr>Lucida Sans</vt:lpstr>
      <vt:lpstr>Montserrat</vt:lpstr>
      <vt:lpstr>Open Sans</vt:lpstr>
      <vt:lpstr>Segoe UI</vt:lpstr>
      <vt:lpstr>Segoe UI Light</vt:lpstr>
      <vt:lpstr>Segoe UI Semibold</vt:lpstr>
      <vt:lpstr>Times New Roman</vt:lpstr>
      <vt:lpstr>Verdana</vt:lpstr>
      <vt:lpstr>Wingdings</vt:lpstr>
      <vt:lpstr>LV Marketing Theme</vt:lpstr>
      <vt:lpstr>LatentView Analytics</vt:lpstr>
      <vt:lpstr>Agenda</vt:lpstr>
      <vt:lpstr>PowerPoint Presentation</vt:lpstr>
      <vt:lpstr>LatentView – A World Class Analytics Company</vt:lpstr>
      <vt:lpstr>Trusted Analytics Partner to the World's Most Recognizable Brands</vt:lpstr>
      <vt:lpstr>Areas of Expertise</vt:lpstr>
      <vt:lpstr>Service Offering Spectrum</vt:lpstr>
      <vt:lpstr>Tools, Technology &amp; Partnerships</vt:lpstr>
      <vt:lpstr>Data Engineering Capabilities</vt:lpstr>
      <vt:lpstr>Expertise in Cloud Platforms</vt:lpstr>
      <vt:lpstr>Key Differentiators</vt:lpstr>
      <vt:lpstr>Multi-Year CoE with Leading Payments Provider </vt:lpstr>
      <vt:lpstr>PowerPoint Presentation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Ideal Data Ecosystem Vision</vt:lpstr>
      <vt:lpstr>Cloud-based Data Lake to Enhance Analytics Operations</vt:lpstr>
      <vt:lpstr>Data Engineering DevOps for a Leading Media Company</vt:lpstr>
      <vt:lpstr>PowerPoint Presentation</vt:lpstr>
      <vt:lpstr>MicroStrategy Expertise – An End to End View</vt:lpstr>
      <vt:lpstr>PowerPoint Presentation</vt:lpstr>
      <vt:lpstr>Automated Business Performance Reporting for Member Services Organization</vt:lpstr>
      <vt:lpstr>MSO Dashboards (1/4)</vt:lpstr>
      <vt:lpstr>MSO Dashboards (2/4)</vt:lpstr>
      <vt:lpstr>MSO Dashboards (3/4)</vt:lpstr>
      <vt:lpstr>MSO Dashboards (4/4)</vt:lpstr>
      <vt:lpstr>LatentView’s Data Integration + Visualization Experience</vt:lpstr>
      <vt:lpstr>Prompt Marketing Decisions with MicroStrategy based Web Application</vt:lpstr>
      <vt:lpstr>MicroStrategy based BI platform &amp; Marketing Dashboards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Siva Palanisamy</cp:lastModifiedBy>
  <cp:revision>840</cp:revision>
  <dcterms:created xsi:type="dcterms:W3CDTF">2018-07-09T10:37:31Z</dcterms:created>
  <dcterms:modified xsi:type="dcterms:W3CDTF">2019-06-26T09:21:56Z</dcterms:modified>
</cp:coreProperties>
</file>